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sldIdLst>
    <p:sldId id="257" r:id="rId2"/>
    <p:sldId id="262" r:id="rId3"/>
    <p:sldId id="259" r:id="rId4"/>
    <p:sldId id="270" r:id="rId5"/>
    <p:sldId id="258" r:id="rId6"/>
    <p:sldId id="260" r:id="rId7"/>
    <p:sldId id="261" r:id="rId8"/>
    <p:sldId id="263" r:id="rId9"/>
    <p:sldId id="264" r:id="rId10"/>
    <p:sldId id="266" r:id="rId11"/>
    <p:sldId id="267" r:id="rId12"/>
    <p:sldId id="268" r:id="rId13"/>
    <p:sldId id="265" r:id="rId14"/>
  </p:sldIdLst>
  <p:sldSz cx="6858000" cy="9906000" type="A4"/>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9A94"/>
    <a:srgbClr val="323232"/>
    <a:srgbClr val="E0E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53"/>
    <p:restoredTop sz="94745"/>
  </p:normalViewPr>
  <p:slideViewPr>
    <p:cSldViewPr snapToGrid="0" snapToObjects="1">
      <p:cViewPr>
        <p:scale>
          <a:sx n="89" d="100"/>
          <a:sy n="89" d="100"/>
        </p:scale>
        <p:origin x="2268" y="-31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B10EFF-0F41-6F49-98AD-6DCB3FAD2223}" type="datetimeFigureOut">
              <a:rPr kumimoji="1" lang="ja-JP" altLang="en-US" smtClean="0"/>
              <a:t>2021/4/20</a:t>
            </a:fld>
            <a:endParaRPr kumimoji="1" lang="ja-JP" altLang="en-US"/>
          </a:p>
        </p:txBody>
      </p:sp>
      <p:sp>
        <p:nvSpPr>
          <p:cNvPr id="4" name="スライド イメージ プレースホルダー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2D3930-E142-8449-8A6E-CF3915F68217}" type="slidenum">
              <a:rPr kumimoji="1" lang="ja-JP" altLang="en-US" smtClean="0"/>
              <a:t>‹#›</a:t>
            </a:fld>
            <a:endParaRPr kumimoji="1" lang="ja-JP" altLang="en-US"/>
          </a:p>
        </p:txBody>
      </p:sp>
    </p:spTree>
    <p:extLst>
      <p:ext uri="{BB962C8B-B14F-4D97-AF65-F5344CB8AC3E}">
        <p14:creationId xmlns:p14="http://schemas.microsoft.com/office/powerpoint/2010/main" val="19987137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DCAF117-2595-5F46-A193-D9FE68D7DD61}" type="datetime1">
              <a:rPr kumimoji="1" lang="ja-JP" altLang="en-US" smtClean="0"/>
              <a:t>2021/4/20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5116841" y="9624767"/>
            <a:ext cx="1543050" cy="281233"/>
          </a:xfrm>
        </p:spPr>
        <p:txBody>
          <a:bodyPr/>
          <a:lstStyle>
            <a:lvl1pPr>
              <a:defRPr>
                <a:solidFill>
                  <a:schemeClr val="bg1"/>
                </a:solidFill>
              </a:defRPr>
            </a:lvl1pPr>
          </a:lstStyle>
          <a:p>
            <a:fld id="{5E682930-8833-5343-AED5-C10F2E0ADBE7}" type="slidenum">
              <a:rPr lang="ja-JP" altLang="en-US" smtClean="0"/>
              <a:pPr/>
              <a:t>‹#›</a:t>
            </a:fld>
            <a:endParaRPr lang="ja-JP" altLang="en-US"/>
          </a:p>
        </p:txBody>
      </p:sp>
    </p:spTree>
    <p:extLst>
      <p:ext uri="{BB962C8B-B14F-4D97-AF65-F5344CB8AC3E}">
        <p14:creationId xmlns:p14="http://schemas.microsoft.com/office/powerpoint/2010/main" val="1182916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9DA0A1-4231-F344-BBB1-0A107B8B99D4}" type="datetime1">
              <a:rPr kumimoji="1" lang="ja-JP" altLang="en-US" smtClean="0"/>
              <a:t>2021/4/20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3595712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5D57834-9944-3949-BAC7-54F34EF6F750}" type="datetime1">
              <a:rPr kumimoji="1" lang="ja-JP" altLang="en-US" smtClean="0"/>
              <a:t>2021/4/20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2306348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102C91C-D0DC-4D4A-83F9-F18648757C8C}" type="datetime1">
              <a:rPr kumimoji="1" lang="ja-JP" altLang="en-US" smtClean="0"/>
              <a:t>2021/4/20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2620033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EEE616-0022-324F-B8A8-14D023D8293F}" type="datetime1">
              <a:rPr kumimoji="1" lang="ja-JP" altLang="en-US" smtClean="0"/>
              <a:t>2021/4/20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2158088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A41C7F1-256B-054D-B51F-932BA595B66A}" type="datetime1">
              <a:rPr kumimoji="1" lang="ja-JP" altLang="en-US" smtClean="0"/>
              <a:t>2021/4/20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3373978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9DFE5FC-0B1D-F24B-A2AF-345A64EFD631}" type="datetime1">
              <a:rPr kumimoji="1" lang="ja-JP" altLang="en-US" smtClean="0"/>
              <a:t>2021/4/20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1212391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324DEC4-0C96-2749-9C06-5574545B7211}" type="datetime1">
              <a:rPr kumimoji="1" lang="ja-JP" altLang="en-US" smtClean="0"/>
              <a:t>2021/4/20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2077230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393C4E-ADE7-104C-9690-7C504CCF2024}" type="datetime1">
              <a:rPr kumimoji="1" lang="ja-JP" altLang="en-US" smtClean="0"/>
              <a:t>2021/4/20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2425329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461420A-B673-3545-91EB-082DA06B3B9C}" type="datetime1">
              <a:rPr kumimoji="1" lang="ja-JP" altLang="en-US" smtClean="0"/>
              <a:t>2021/4/20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749720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B8DA1CB-B993-3040-AA4B-81DC9499B7AF}" type="datetime1">
              <a:rPr kumimoji="1" lang="ja-JP" altLang="en-US" smtClean="0"/>
              <a:t>2021/4/20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E682930-8833-5343-AED5-C10F2E0ADBE7}" type="slidenum">
              <a:rPr kumimoji="1" lang="ja-JP" altLang="en-US" smtClean="0"/>
              <a:t>‹#›</a:t>
            </a:fld>
            <a:endParaRPr kumimoji="1" lang="ja-JP" altLang="en-US"/>
          </a:p>
        </p:txBody>
      </p:sp>
    </p:spTree>
    <p:extLst>
      <p:ext uri="{BB962C8B-B14F-4D97-AF65-F5344CB8AC3E}">
        <p14:creationId xmlns:p14="http://schemas.microsoft.com/office/powerpoint/2010/main" val="989278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6477A0E-57DC-9345-829C-30687B190368}" type="datetime1">
              <a:rPr kumimoji="1" lang="ja-JP" altLang="en-US" smtClean="0"/>
              <a:t>2021/4/20</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5154694" y="9624766"/>
            <a:ext cx="1543050" cy="281234"/>
          </a:xfrm>
          <a:prstGeom prst="rect">
            <a:avLst/>
          </a:prstGeom>
        </p:spPr>
        <p:txBody>
          <a:bodyPr vert="horz" lIns="91440" tIns="45720" rIns="91440" bIns="45720" rtlCol="0" anchor="ctr"/>
          <a:lstStyle>
            <a:lvl1pPr algn="r">
              <a:defRPr sz="900">
                <a:solidFill>
                  <a:schemeClr val="bg1"/>
                </a:solidFill>
              </a:defRPr>
            </a:lvl1pPr>
          </a:lstStyle>
          <a:p>
            <a:fld id="{5E682930-8833-5343-AED5-C10F2E0ADBE7}" type="slidenum">
              <a:rPr lang="ja-JP" altLang="en-US" smtClean="0"/>
              <a:pPr/>
              <a:t>‹#›</a:t>
            </a:fld>
            <a:endParaRPr lang="ja-JP" altLang="en-US"/>
          </a:p>
        </p:txBody>
      </p:sp>
    </p:spTree>
    <p:extLst>
      <p:ext uri="{BB962C8B-B14F-4D97-AF65-F5344CB8AC3E}">
        <p14:creationId xmlns:p14="http://schemas.microsoft.com/office/powerpoint/2010/main" val="22098028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www.cfo.jp/faq/#anc_02" TargetMode="External"/><Relationship Id="rId5" Type="http://schemas.openxmlformats.org/officeDocument/2006/relationships/hyperlink" Target="http://www.cfo.jp/fass/fass_exam/" TargetMode="External"/><Relationship Id="rId4" Type="http://schemas.openxmlformats.org/officeDocument/2006/relationships/hyperlink" Target="https://info.cfo.jp/shiken_annai.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tiff"/><Relationship Id="rId4" Type="http://schemas.openxmlformats.org/officeDocument/2006/relationships/hyperlink" Target="https://info.cfo.jp/furikaeri_sheet"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cfo.jp/faq/#anc_05"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cfo.jp/faq/#anc_02"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cfo.jp/MyAccount2/My_login/login.php?pro=9710"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tiff"/><Relationship Id="rId4" Type="http://schemas.openxmlformats.org/officeDocument/2006/relationships/image" Target="../media/image6.tiff"/></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info.cfo.jp/score_report.pdf" TargetMode="External"/><Relationship Id="rId4" Type="http://schemas.openxmlformats.org/officeDocument/2006/relationships/image" Target="../media/image8.tiff"/></Relationships>
</file>

<file path=ppt/slides/_rels/slide8.xml.rels><?xml version="1.0" encoding="UTF-8" standalone="yes"?>
<Relationships xmlns="http://schemas.openxmlformats.org/package/2006/relationships"><Relationship Id="rId3" Type="http://schemas.openxmlformats.org/officeDocument/2006/relationships/hyperlink" Target="http://www.cfo.jp/fass/fass_exam/casestudy.html"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www.cfo.jp/faq/#anc_05" TargetMode="External"/><Relationship Id="rId5" Type="http://schemas.openxmlformats.org/officeDocument/2006/relationships/hyperlink" Target="https://info.cfo.jp/kensyu_annai.pdf" TargetMode="External"/><Relationship Id="rId4" Type="http://schemas.openxmlformats.org/officeDocument/2006/relationships/hyperlink" Target="https://info.cfo.jp/gaiyou.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982122" y="3583946"/>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1190840" y="3730875"/>
            <a:ext cx="301686" cy="369332"/>
          </a:xfrm>
          <a:prstGeom prst="rect">
            <a:avLst/>
          </a:prstGeom>
          <a:noFill/>
        </p:spPr>
        <p:txBody>
          <a:bodyPr wrap="none" rtlCol="0">
            <a:spAutoFit/>
          </a:bodyPr>
          <a:lstStyle/>
          <a:p>
            <a:r>
              <a:rPr kumimoji="1" lang="en-US" altLang="ja-JP" dirty="0"/>
              <a:t>1</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791104" y="3613505"/>
            <a:ext cx="4875979"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研修開始に向けた準備</a:t>
            </a:r>
            <a:endParaRPr lang="ja-JP" altLang="en-US" dirty="0"/>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1833595" y="3915540"/>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Preparation</a:t>
            </a:r>
            <a:endParaRPr lang="ja-JP" altLang="en-US" sz="1400" dirty="0"/>
          </a:p>
        </p:txBody>
      </p:sp>
      <p:sp>
        <p:nvSpPr>
          <p:cNvPr id="16" name="フレーム 15">
            <a:extLst>
              <a:ext uri="{FF2B5EF4-FFF2-40B4-BE49-F238E27FC236}">
                <a16:creationId xmlns:a16="http://schemas.microsoft.com/office/drawing/2014/main" id="{AC334059-22E5-8A4E-870E-70C294385092}"/>
              </a:ext>
            </a:extLst>
          </p:cNvPr>
          <p:cNvSpPr/>
          <p:nvPr/>
        </p:nvSpPr>
        <p:spPr>
          <a:xfrm>
            <a:off x="982122" y="4924221"/>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7" name="テキスト ボックス 16">
            <a:extLst>
              <a:ext uri="{FF2B5EF4-FFF2-40B4-BE49-F238E27FC236}">
                <a16:creationId xmlns:a16="http://schemas.microsoft.com/office/drawing/2014/main" id="{BDF13F2A-3268-F943-83B6-A6D600EEE410}"/>
              </a:ext>
            </a:extLst>
          </p:cNvPr>
          <p:cNvSpPr txBox="1"/>
          <p:nvPr/>
        </p:nvSpPr>
        <p:spPr>
          <a:xfrm>
            <a:off x="1190840" y="5071150"/>
            <a:ext cx="301686" cy="369332"/>
          </a:xfrm>
          <a:prstGeom prst="rect">
            <a:avLst/>
          </a:prstGeom>
          <a:noFill/>
        </p:spPr>
        <p:txBody>
          <a:bodyPr wrap="none" rtlCol="0">
            <a:spAutoFit/>
          </a:bodyPr>
          <a:lstStyle/>
          <a:p>
            <a:r>
              <a:rPr lang="en-US" altLang="ja-JP" dirty="0"/>
              <a:t>2</a:t>
            </a:r>
            <a:endParaRPr kumimoji="1" lang="ja-JP" altLang="en-US"/>
          </a:p>
        </p:txBody>
      </p:sp>
      <p:sp>
        <p:nvSpPr>
          <p:cNvPr id="18" name="Text Placeholder 7">
            <a:extLst>
              <a:ext uri="{FF2B5EF4-FFF2-40B4-BE49-F238E27FC236}">
                <a16:creationId xmlns:a16="http://schemas.microsoft.com/office/drawing/2014/main" id="{5E874A08-C337-924E-ADF2-5947FF22CF42}"/>
              </a:ext>
            </a:extLst>
          </p:cNvPr>
          <p:cNvSpPr txBox="1">
            <a:spLocks/>
          </p:cNvSpPr>
          <p:nvPr/>
        </p:nvSpPr>
        <p:spPr>
          <a:xfrm>
            <a:off x="1791104" y="4953780"/>
            <a:ext cx="4780520"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経理・財務スキル検定（</a:t>
            </a:r>
            <a:r>
              <a:rPr lang="en" altLang="ja-JP" dirty="0"/>
              <a:t>FASS</a:t>
            </a:r>
            <a:r>
              <a:rPr lang="ja-JP" altLang="en"/>
              <a:t>）</a:t>
            </a:r>
            <a:r>
              <a:rPr lang="ja-JP" altLang="en-US"/>
              <a:t>の実施</a:t>
            </a:r>
            <a:endParaRPr lang="ja-JP" altLang="en-US" dirty="0"/>
          </a:p>
        </p:txBody>
      </p:sp>
      <p:sp>
        <p:nvSpPr>
          <p:cNvPr id="19" name="Text Placeholder 6">
            <a:extLst>
              <a:ext uri="{FF2B5EF4-FFF2-40B4-BE49-F238E27FC236}">
                <a16:creationId xmlns:a16="http://schemas.microsoft.com/office/drawing/2014/main" id="{20891614-1DFD-724D-B27E-AF073CC13F0D}"/>
              </a:ext>
            </a:extLst>
          </p:cNvPr>
          <p:cNvSpPr txBox="1">
            <a:spLocks/>
          </p:cNvSpPr>
          <p:nvPr/>
        </p:nvSpPr>
        <p:spPr>
          <a:xfrm>
            <a:off x="1833595" y="5255815"/>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Conduct the test</a:t>
            </a:r>
            <a:endParaRPr lang="ja-JP" altLang="en-US" sz="1400" dirty="0"/>
          </a:p>
        </p:txBody>
      </p:sp>
      <p:sp>
        <p:nvSpPr>
          <p:cNvPr id="20" name="三角形 19">
            <a:extLst>
              <a:ext uri="{FF2B5EF4-FFF2-40B4-BE49-F238E27FC236}">
                <a16:creationId xmlns:a16="http://schemas.microsoft.com/office/drawing/2014/main" id="{DA186A6B-9E5A-1C4D-B185-1A0F4F46F80D}"/>
              </a:ext>
            </a:extLst>
          </p:cNvPr>
          <p:cNvSpPr/>
          <p:nvPr/>
        </p:nvSpPr>
        <p:spPr>
          <a:xfrm rot="10800000">
            <a:off x="2447336" y="4486240"/>
            <a:ext cx="281354" cy="211015"/>
          </a:xfrm>
          <a:prstGeom prst="triangl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レーム 21">
            <a:extLst>
              <a:ext uri="{FF2B5EF4-FFF2-40B4-BE49-F238E27FC236}">
                <a16:creationId xmlns:a16="http://schemas.microsoft.com/office/drawing/2014/main" id="{BD6B9D1A-0B9F-AC42-A974-DF77ED161C06}"/>
              </a:ext>
            </a:extLst>
          </p:cNvPr>
          <p:cNvSpPr/>
          <p:nvPr/>
        </p:nvSpPr>
        <p:spPr>
          <a:xfrm>
            <a:off x="982122" y="6232980"/>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テキスト ボックス 22">
            <a:extLst>
              <a:ext uri="{FF2B5EF4-FFF2-40B4-BE49-F238E27FC236}">
                <a16:creationId xmlns:a16="http://schemas.microsoft.com/office/drawing/2014/main" id="{DFB7F8DD-010A-6848-8113-08E46B372CF3}"/>
              </a:ext>
            </a:extLst>
          </p:cNvPr>
          <p:cNvSpPr txBox="1"/>
          <p:nvPr/>
        </p:nvSpPr>
        <p:spPr>
          <a:xfrm>
            <a:off x="1190840" y="6379909"/>
            <a:ext cx="301686" cy="369332"/>
          </a:xfrm>
          <a:prstGeom prst="rect">
            <a:avLst/>
          </a:prstGeom>
          <a:noFill/>
        </p:spPr>
        <p:txBody>
          <a:bodyPr wrap="none" rtlCol="0">
            <a:spAutoFit/>
          </a:bodyPr>
          <a:lstStyle/>
          <a:p>
            <a:r>
              <a:rPr kumimoji="1" lang="en-US" altLang="ja-JP" dirty="0"/>
              <a:t>3</a:t>
            </a:r>
            <a:endParaRPr kumimoji="1" lang="ja-JP" altLang="en-US"/>
          </a:p>
        </p:txBody>
      </p:sp>
      <p:sp>
        <p:nvSpPr>
          <p:cNvPr id="24" name="Text Placeholder 7">
            <a:extLst>
              <a:ext uri="{FF2B5EF4-FFF2-40B4-BE49-F238E27FC236}">
                <a16:creationId xmlns:a16="http://schemas.microsoft.com/office/drawing/2014/main" id="{01D89691-46E8-D34F-89BF-17E0E74F4E9F}"/>
              </a:ext>
            </a:extLst>
          </p:cNvPr>
          <p:cNvSpPr txBox="1">
            <a:spLocks/>
          </p:cNvSpPr>
          <p:nvPr/>
        </p:nvSpPr>
        <p:spPr>
          <a:xfrm>
            <a:off x="1791104" y="6262539"/>
            <a:ext cx="4875979"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対象者のスキルレベル把握</a:t>
            </a:r>
            <a:endParaRPr lang="ja-JP" altLang="en-US" dirty="0"/>
          </a:p>
        </p:txBody>
      </p:sp>
      <p:sp>
        <p:nvSpPr>
          <p:cNvPr id="25" name="Text Placeholder 6">
            <a:extLst>
              <a:ext uri="{FF2B5EF4-FFF2-40B4-BE49-F238E27FC236}">
                <a16:creationId xmlns:a16="http://schemas.microsoft.com/office/drawing/2014/main" id="{28E6B2B8-3AF9-4D44-9F6A-1BEAC36E2A04}"/>
              </a:ext>
            </a:extLst>
          </p:cNvPr>
          <p:cNvSpPr txBox="1">
            <a:spLocks/>
          </p:cNvSpPr>
          <p:nvPr/>
        </p:nvSpPr>
        <p:spPr>
          <a:xfrm>
            <a:off x="1833595" y="6564574"/>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Check the results</a:t>
            </a:r>
            <a:endParaRPr lang="ja-JP" altLang="en-US" sz="1400" dirty="0"/>
          </a:p>
        </p:txBody>
      </p:sp>
      <p:sp>
        <p:nvSpPr>
          <p:cNvPr id="26" name="三角形 25">
            <a:extLst>
              <a:ext uri="{FF2B5EF4-FFF2-40B4-BE49-F238E27FC236}">
                <a16:creationId xmlns:a16="http://schemas.microsoft.com/office/drawing/2014/main" id="{3A902C0D-4CFD-0C43-BED3-07CA27B0DFBC}"/>
              </a:ext>
            </a:extLst>
          </p:cNvPr>
          <p:cNvSpPr/>
          <p:nvPr/>
        </p:nvSpPr>
        <p:spPr>
          <a:xfrm rot="10800000">
            <a:off x="2447336" y="5794999"/>
            <a:ext cx="281354" cy="211015"/>
          </a:xfrm>
          <a:prstGeom prst="triangl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レーム 26">
            <a:extLst>
              <a:ext uri="{FF2B5EF4-FFF2-40B4-BE49-F238E27FC236}">
                <a16:creationId xmlns:a16="http://schemas.microsoft.com/office/drawing/2014/main" id="{72528E73-743F-BD4E-A5A8-BDCDEF7C3E5F}"/>
              </a:ext>
            </a:extLst>
          </p:cNvPr>
          <p:cNvSpPr/>
          <p:nvPr/>
        </p:nvSpPr>
        <p:spPr>
          <a:xfrm>
            <a:off x="972287" y="7645414"/>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テキスト ボックス 27">
            <a:extLst>
              <a:ext uri="{FF2B5EF4-FFF2-40B4-BE49-F238E27FC236}">
                <a16:creationId xmlns:a16="http://schemas.microsoft.com/office/drawing/2014/main" id="{C9F42027-D152-E646-B263-2E51AD9A2977}"/>
              </a:ext>
            </a:extLst>
          </p:cNvPr>
          <p:cNvSpPr txBox="1"/>
          <p:nvPr/>
        </p:nvSpPr>
        <p:spPr>
          <a:xfrm>
            <a:off x="1181005" y="7792343"/>
            <a:ext cx="301686" cy="369332"/>
          </a:xfrm>
          <a:prstGeom prst="rect">
            <a:avLst/>
          </a:prstGeom>
          <a:noFill/>
        </p:spPr>
        <p:txBody>
          <a:bodyPr wrap="none" rtlCol="0">
            <a:spAutoFit/>
          </a:bodyPr>
          <a:lstStyle/>
          <a:p>
            <a:r>
              <a:rPr kumimoji="1" lang="en-US" altLang="ja-JP" dirty="0"/>
              <a:t>4</a:t>
            </a:r>
            <a:endParaRPr kumimoji="1" lang="ja-JP" altLang="en-US"/>
          </a:p>
        </p:txBody>
      </p:sp>
      <p:sp>
        <p:nvSpPr>
          <p:cNvPr id="29" name="Text Placeholder 7">
            <a:extLst>
              <a:ext uri="{FF2B5EF4-FFF2-40B4-BE49-F238E27FC236}">
                <a16:creationId xmlns:a16="http://schemas.microsoft.com/office/drawing/2014/main" id="{EE55DE18-AC68-5545-AC3E-AF2016C9BB88}"/>
              </a:ext>
            </a:extLst>
          </p:cNvPr>
          <p:cNvSpPr txBox="1">
            <a:spLocks/>
          </p:cNvSpPr>
          <p:nvPr/>
        </p:nvSpPr>
        <p:spPr>
          <a:xfrm>
            <a:off x="1781269" y="7674973"/>
            <a:ext cx="4875979"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対象者へのフォローアップ</a:t>
            </a:r>
            <a:endParaRPr lang="ja-JP" altLang="en-US" dirty="0"/>
          </a:p>
        </p:txBody>
      </p:sp>
      <p:sp>
        <p:nvSpPr>
          <p:cNvPr id="30" name="Text Placeholder 6">
            <a:extLst>
              <a:ext uri="{FF2B5EF4-FFF2-40B4-BE49-F238E27FC236}">
                <a16:creationId xmlns:a16="http://schemas.microsoft.com/office/drawing/2014/main" id="{2F73DFAC-01F7-7B49-89B9-30277B898D42}"/>
              </a:ext>
            </a:extLst>
          </p:cNvPr>
          <p:cNvSpPr txBox="1">
            <a:spLocks/>
          </p:cNvSpPr>
          <p:nvPr/>
        </p:nvSpPr>
        <p:spPr>
          <a:xfrm>
            <a:off x="1823760" y="7977008"/>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Follow Up</a:t>
            </a:r>
            <a:endParaRPr lang="ja-JP" altLang="en-US" sz="1400" dirty="0"/>
          </a:p>
        </p:txBody>
      </p:sp>
      <p:sp>
        <p:nvSpPr>
          <p:cNvPr id="31" name="三角形 30">
            <a:extLst>
              <a:ext uri="{FF2B5EF4-FFF2-40B4-BE49-F238E27FC236}">
                <a16:creationId xmlns:a16="http://schemas.microsoft.com/office/drawing/2014/main" id="{2E989F1A-0723-5B47-A266-53C946081F8F}"/>
              </a:ext>
            </a:extLst>
          </p:cNvPr>
          <p:cNvSpPr/>
          <p:nvPr/>
        </p:nvSpPr>
        <p:spPr>
          <a:xfrm rot="10800000">
            <a:off x="2437501" y="7207433"/>
            <a:ext cx="281354" cy="211015"/>
          </a:xfrm>
          <a:prstGeom prst="triangle">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Text Placeholder 7">
            <a:extLst>
              <a:ext uri="{FF2B5EF4-FFF2-40B4-BE49-F238E27FC236}">
                <a16:creationId xmlns:a16="http://schemas.microsoft.com/office/drawing/2014/main" id="{74361B19-7215-1B40-BB11-BA6B014754BD}"/>
              </a:ext>
            </a:extLst>
          </p:cNvPr>
          <p:cNvSpPr txBox="1">
            <a:spLocks/>
          </p:cNvSpPr>
          <p:nvPr/>
        </p:nvSpPr>
        <p:spPr>
          <a:xfrm>
            <a:off x="646656" y="382008"/>
            <a:ext cx="5564688" cy="193304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800" b="1">
                <a:latin typeface="+mn-ea"/>
              </a:rPr>
              <a:t>経理・財務スキル検定（</a:t>
            </a:r>
            <a:r>
              <a:rPr lang="en" altLang="ja-JP" sz="2800" b="1" dirty="0">
                <a:latin typeface="+mn-ea"/>
              </a:rPr>
              <a:t>FASS</a:t>
            </a:r>
            <a:r>
              <a:rPr lang="ja-JP" altLang="en" sz="2800" b="1">
                <a:latin typeface="+mn-ea"/>
              </a:rPr>
              <a:t>） </a:t>
            </a:r>
            <a:r>
              <a:rPr lang="ja-JP" altLang="en-US" sz="2800" b="1">
                <a:latin typeface="+mn-ea"/>
              </a:rPr>
              <a:t>社員教育セット</a:t>
            </a:r>
            <a:endParaRPr lang="en-US" altLang="ja-JP" sz="2800" b="1" dirty="0">
              <a:latin typeface="+mn-ea"/>
            </a:endParaRPr>
          </a:p>
          <a:p>
            <a:pPr marL="0" indent="0" algn="ctr">
              <a:buNone/>
            </a:pPr>
            <a:r>
              <a:rPr lang="ja-JP" altLang="en-US" sz="2800" b="1"/>
              <a:t>実施手引書</a:t>
            </a:r>
            <a:endParaRPr lang="en-US" altLang="ja-JP" sz="2800" b="1" dirty="0"/>
          </a:p>
          <a:p>
            <a:pPr marL="0" indent="0" algn="ctr">
              <a:buNone/>
            </a:pPr>
            <a:r>
              <a:rPr lang="ja-JP" altLang="en-US" sz="2800" b="1"/>
              <a:t>（育成担当者様用）</a:t>
            </a:r>
            <a:endParaRPr lang="ja-JP" altLang="en-US" sz="2800" b="1" dirty="0"/>
          </a:p>
        </p:txBody>
      </p:sp>
      <p:sp>
        <p:nvSpPr>
          <p:cNvPr id="33" name="Text Placeholder 7">
            <a:extLst>
              <a:ext uri="{FF2B5EF4-FFF2-40B4-BE49-F238E27FC236}">
                <a16:creationId xmlns:a16="http://schemas.microsoft.com/office/drawing/2014/main" id="{9EDEF698-4B5F-3B45-957F-B64954BD39BD}"/>
              </a:ext>
            </a:extLst>
          </p:cNvPr>
          <p:cNvSpPr txBox="1">
            <a:spLocks/>
          </p:cNvSpPr>
          <p:nvPr/>
        </p:nvSpPr>
        <p:spPr>
          <a:xfrm>
            <a:off x="1173040" y="2288987"/>
            <a:ext cx="4755488" cy="98098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9525" indent="0">
              <a:buNone/>
            </a:pPr>
            <a:r>
              <a:rPr lang="en-US" altLang="ja-JP" sz="1300" dirty="0"/>
              <a:t>※</a:t>
            </a:r>
            <a:r>
              <a:rPr lang="ja-JP" altLang="en-US" sz="1300" dirty="0"/>
              <a:t>以下、</a:t>
            </a:r>
            <a:r>
              <a:rPr lang="en-US" altLang="ja-JP" sz="1300" dirty="0"/>
              <a:t>4</a:t>
            </a:r>
            <a:r>
              <a:rPr lang="ja-JP" altLang="en-US" sz="1300" dirty="0"/>
              <a:t>つのステップにならい進めていただくことで、手間</a:t>
            </a:r>
            <a:br>
              <a:rPr lang="en-US" altLang="ja-JP" sz="1300" dirty="0"/>
            </a:br>
            <a:r>
              <a:rPr lang="ja-JP" altLang="en-US" sz="1300" dirty="0"/>
              <a:t>　なく社員教育を進めることができます。</a:t>
            </a:r>
            <a:br>
              <a:rPr lang="en-US" altLang="ja-JP" sz="1300" dirty="0"/>
            </a:br>
            <a:br>
              <a:rPr lang="en-US" altLang="ja-JP" sz="700" dirty="0"/>
            </a:br>
            <a:r>
              <a:rPr lang="en-US" altLang="ja-JP" sz="1300" dirty="0"/>
              <a:t>※</a:t>
            </a:r>
            <a:r>
              <a:rPr lang="ja-JP" altLang="en-US" sz="1300" dirty="0"/>
              <a:t>各ステップで</a:t>
            </a:r>
            <a:r>
              <a:rPr lang="ja-JP" altLang="en-US" sz="1300"/>
              <a:t>役立つフォーマットをご用意</a:t>
            </a:r>
            <a:r>
              <a:rPr lang="ja-JP" altLang="en-US" sz="1300" dirty="0"/>
              <a:t>しております。</a:t>
            </a:r>
            <a:br>
              <a:rPr lang="en-US" altLang="ja-JP" sz="1300" dirty="0"/>
            </a:br>
            <a:r>
              <a:rPr lang="ja-JP" altLang="en-US" sz="1300" dirty="0"/>
              <a:t>　必要に応じてご活用ください。</a:t>
            </a:r>
          </a:p>
        </p:txBody>
      </p:sp>
      <p:sp>
        <p:nvSpPr>
          <p:cNvPr id="35" name="Text Placeholder 7">
            <a:extLst>
              <a:ext uri="{FF2B5EF4-FFF2-40B4-BE49-F238E27FC236}">
                <a16:creationId xmlns:a16="http://schemas.microsoft.com/office/drawing/2014/main" id="{739CA59C-A9D9-3B45-86C7-24746B877A2D}"/>
              </a:ext>
            </a:extLst>
          </p:cNvPr>
          <p:cNvSpPr txBox="1">
            <a:spLocks/>
          </p:cNvSpPr>
          <p:nvPr/>
        </p:nvSpPr>
        <p:spPr>
          <a:xfrm>
            <a:off x="1051256" y="8628006"/>
            <a:ext cx="4755488" cy="98098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9525" indent="0">
              <a:buNone/>
            </a:pPr>
            <a:r>
              <a:rPr lang="en-US" altLang="ja-JP" sz="1100" dirty="0">
                <a:solidFill>
                  <a:srgbClr val="FF0000"/>
                </a:solidFill>
              </a:rPr>
              <a:t>※</a:t>
            </a:r>
            <a:r>
              <a:rPr lang="ja-JP" altLang="en-US" sz="1100">
                <a:solidFill>
                  <a:srgbClr val="FF0000"/>
                </a:solidFill>
              </a:rPr>
              <a:t>本手順書は、「社員教育セット」ご購入者向けに作成しております。</a:t>
            </a:r>
            <a:endParaRPr lang="en-US" altLang="ja-JP" sz="1100" dirty="0">
              <a:solidFill>
                <a:srgbClr val="FF0000"/>
              </a:solidFill>
            </a:endParaRPr>
          </a:p>
          <a:p>
            <a:pPr marL="9525" indent="0">
              <a:buNone/>
            </a:pPr>
            <a:r>
              <a:rPr lang="en-US" altLang="ja-JP" sz="1100" dirty="0">
                <a:solidFill>
                  <a:srgbClr val="FF0000"/>
                </a:solidFill>
              </a:rPr>
              <a:t>※</a:t>
            </a:r>
            <a:r>
              <a:rPr lang="ja-JP" altLang="en-US" sz="1100">
                <a:solidFill>
                  <a:srgbClr val="FF0000"/>
                </a:solidFill>
              </a:rPr>
              <a:t>研修（ </a:t>
            </a:r>
            <a:r>
              <a:rPr lang="en-US" altLang="ja-JP" sz="1100" dirty="0">
                <a:solidFill>
                  <a:srgbClr val="FF0000"/>
                </a:solidFill>
              </a:rPr>
              <a:t>E-</a:t>
            </a:r>
            <a:r>
              <a:rPr lang="ja-JP" altLang="en-US" sz="1100">
                <a:solidFill>
                  <a:srgbClr val="FF0000"/>
                </a:solidFill>
              </a:rPr>
              <a:t>ラーニング）受講者や</a:t>
            </a:r>
            <a:r>
              <a:rPr lang="en-US" altLang="ja-JP" sz="1100" dirty="0">
                <a:solidFill>
                  <a:srgbClr val="FF0000"/>
                </a:solidFill>
              </a:rPr>
              <a:t>FASS</a:t>
            </a:r>
            <a:r>
              <a:rPr lang="ja-JP" altLang="en-US" sz="1100">
                <a:solidFill>
                  <a:srgbClr val="FF0000"/>
                </a:solidFill>
              </a:rPr>
              <a:t>検定を個別に購入された方でも参照いただけます。</a:t>
            </a:r>
            <a:endParaRPr lang="en-US" altLang="ja-JP" sz="1100" dirty="0">
              <a:solidFill>
                <a:srgbClr val="FF0000"/>
              </a:solidFill>
            </a:endParaRPr>
          </a:p>
        </p:txBody>
      </p:sp>
      <p:sp>
        <p:nvSpPr>
          <p:cNvPr id="4" name="スライド番号プレースホルダー 3">
            <a:extLst>
              <a:ext uri="{FF2B5EF4-FFF2-40B4-BE49-F238E27FC236}">
                <a16:creationId xmlns:a16="http://schemas.microsoft.com/office/drawing/2014/main" id="{9B02F1E2-F86C-834D-A5B9-1989343E9A79}"/>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1</a:t>
            </a:fld>
            <a:endParaRPr lang="ja-JP" altLang="en-US" sz="1050"/>
          </a:p>
        </p:txBody>
      </p:sp>
    </p:spTree>
    <p:extLst>
      <p:ext uri="{BB962C8B-B14F-4D97-AF65-F5344CB8AC3E}">
        <p14:creationId xmlns:p14="http://schemas.microsoft.com/office/powerpoint/2010/main" val="151157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247763" y="238266"/>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800" b="1" i="1" dirty="0"/>
              <a:t>Template</a:t>
            </a:r>
            <a:endParaRPr lang="ja-JP" altLang="en-US" sz="1800" b="1" i="1"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297000" y="552739"/>
            <a:ext cx="6264000" cy="38337"/>
          </a:xfrm>
          <a:prstGeom prst="rect">
            <a:avLst/>
          </a:prstGeom>
        </p:spPr>
      </p:pic>
      <p:pic>
        <p:nvPicPr>
          <p:cNvPr id="18" name="図 17">
            <a:extLst>
              <a:ext uri="{FF2B5EF4-FFF2-40B4-BE49-F238E27FC236}">
                <a16:creationId xmlns:a16="http://schemas.microsoft.com/office/drawing/2014/main" id="{7301A84D-52AB-EC46-B167-4A56655F0A2A}"/>
              </a:ext>
            </a:extLst>
          </p:cNvPr>
          <p:cNvPicPr>
            <a:picLocks noChangeAspect="1"/>
          </p:cNvPicPr>
          <p:nvPr/>
        </p:nvPicPr>
        <p:blipFill>
          <a:blip r:embed="rId3">
            <a:duotone>
              <a:schemeClr val="accent5">
                <a:shade val="45000"/>
                <a:satMod val="135000"/>
              </a:schemeClr>
              <a:prstClr val="white"/>
            </a:duotone>
          </a:blip>
          <a:stretch>
            <a:fillRect/>
          </a:stretch>
        </p:blipFill>
        <p:spPr>
          <a:xfrm>
            <a:off x="456554" y="653920"/>
            <a:ext cx="448231" cy="448231"/>
          </a:xfrm>
          <a:prstGeom prst="rect">
            <a:avLst/>
          </a:prstGeom>
        </p:spPr>
      </p:pic>
      <p:sp>
        <p:nvSpPr>
          <p:cNvPr id="19" name="Text Placeholder 7">
            <a:extLst>
              <a:ext uri="{FF2B5EF4-FFF2-40B4-BE49-F238E27FC236}">
                <a16:creationId xmlns:a16="http://schemas.microsoft.com/office/drawing/2014/main" id="{606A6884-9619-3C49-976D-F77F3AF9AB8C}"/>
              </a:ext>
            </a:extLst>
          </p:cNvPr>
          <p:cNvSpPr txBox="1">
            <a:spLocks/>
          </p:cNvSpPr>
          <p:nvPr/>
        </p:nvSpPr>
        <p:spPr>
          <a:xfrm>
            <a:off x="904784" y="754531"/>
            <a:ext cx="4949916" cy="34762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dirty="0"/>
              <a:t>メールテンプレート</a:t>
            </a:r>
            <a:r>
              <a:rPr lang="ja-JP" altLang="en-US" sz="1200" b="1"/>
              <a:t>②：</a:t>
            </a:r>
            <a:r>
              <a:rPr lang="en" altLang="ja-JP" sz="1200" b="1" dirty="0"/>
              <a:t> FASS</a:t>
            </a:r>
            <a:r>
              <a:rPr lang="ja-JP" altLang="en-US" sz="1200" b="1"/>
              <a:t>検定受験</a:t>
            </a:r>
            <a:r>
              <a:rPr lang="ja-JP" altLang="en-US" sz="1200" b="1" dirty="0"/>
              <a:t>案内（対象者宛）</a:t>
            </a:r>
          </a:p>
          <a:p>
            <a:pPr marL="0" indent="0">
              <a:buNone/>
            </a:pPr>
            <a:endParaRPr lang="ja-JP" altLang="en-US" sz="1200" b="1" dirty="0"/>
          </a:p>
        </p:txBody>
      </p:sp>
      <p:sp>
        <p:nvSpPr>
          <p:cNvPr id="20" name="正方形/長方形 19">
            <a:extLst>
              <a:ext uri="{FF2B5EF4-FFF2-40B4-BE49-F238E27FC236}">
                <a16:creationId xmlns:a16="http://schemas.microsoft.com/office/drawing/2014/main" id="{C3A176BA-778B-4640-A06D-A53CFE756F96}"/>
              </a:ext>
            </a:extLst>
          </p:cNvPr>
          <p:cNvSpPr/>
          <p:nvPr/>
        </p:nvSpPr>
        <p:spPr>
          <a:xfrm>
            <a:off x="456554" y="1417320"/>
            <a:ext cx="5931545" cy="588783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dirty="0">
                <a:solidFill>
                  <a:schemeClr val="tx2"/>
                </a:solidFill>
                <a:latin typeface="+mn-ea"/>
              </a:rPr>
              <a:t>件名：</a:t>
            </a:r>
            <a:r>
              <a:rPr lang="en-US" altLang="ja-JP" sz="1200" dirty="0">
                <a:solidFill>
                  <a:schemeClr val="tx2"/>
                </a:solidFill>
                <a:latin typeface="+mn-ea"/>
              </a:rPr>
              <a:t>【</a:t>
            </a:r>
            <a:r>
              <a:rPr lang="ja-JP" altLang="en-US" sz="1200" dirty="0">
                <a:solidFill>
                  <a:schemeClr val="tx2"/>
                </a:solidFill>
                <a:latin typeface="+mn-ea"/>
              </a:rPr>
              <a:t>重要</a:t>
            </a:r>
            <a:r>
              <a:rPr lang="en-US" altLang="ja-JP" sz="1200" dirty="0">
                <a:solidFill>
                  <a:schemeClr val="tx2"/>
                </a:solidFill>
                <a:latin typeface="+mn-ea"/>
              </a:rPr>
              <a:t>】</a:t>
            </a:r>
            <a:r>
              <a:rPr lang="ja-JP" altLang="en-US" sz="1200" dirty="0">
                <a:solidFill>
                  <a:schemeClr val="tx2"/>
                </a:solidFill>
                <a:latin typeface="+mn-ea"/>
              </a:rPr>
              <a:t>経理・財務スキルアップ研修　</a:t>
            </a:r>
            <a:r>
              <a:rPr lang="en" altLang="ja-JP" sz="1200" dirty="0">
                <a:solidFill>
                  <a:schemeClr val="tx2"/>
                </a:solidFill>
                <a:latin typeface="+mn-ea"/>
              </a:rPr>
              <a:t> FASS</a:t>
            </a:r>
            <a:r>
              <a:rPr lang="ja-JP" altLang="en-US" sz="1200" dirty="0">
                <a:solidFill>
                  <a:schemeClr val="tx2"/>
                </a:solidFill>
                <a:latin typeface="+mn-ea"/>
              </a:rPr>
              <a:t>検定受験案内</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研修対象者</a:t>
            </a:r>
            <a:r>
              <a:rPr lang="en-US" altLang="ja-JP" sz="1200" dirty="0">
                <a:solidFill>
                  <a:schemeClr val="tx2"/>
                </a:solidFill>
                <a:latin typeface="+mn-ea"/>
              </a:rPr>
              <a:t> </a:t>
            </a:r>
            <a:r>
              <a:rPr lang="ja-JP" altLang="en-US" sz="1200" dirty="0">
                <a:solidFill>
                  <a:schemeClr val="tx2"/>
                </a:solidFill>
                <a:latin typeface="+mn-ea"/>
              </a:rPr>
              <a:t>各位</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先日案内した、経理・財務の実務スキルアップを目的とした、「経理・財務スキルアップ研修」について、研修の成果を確認する、「</a:t>
            </a:r>
            <a:r>
              <a:rPr lang="en" altLang="ja-JP" sz="1200" dirty="0">
                <a:solidFill>
                  <a:schemeClr val="tx2"/>
                </a:solidFill>
                <a:latin typeface="+mn-ea"/>
              </a:rPr>
              <a:t> FASS</a:t>
            </a:r>
            <a:r>
              <a:rPr lang="ja-JP" altLang="en-US" sz="1200" dirty="0">
                <a:solidFill>
                  <a:schemeClr val="tx2"/>
                </a:solidFill>
                <a:latin typeface="+mn-ea"/>
              </a:rPr>
              <a:t>検定」の受験方法を案内します。</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以下「受験案内」を精読・確認の上、各自受験してください。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■受験案内（受験の進め方）</a:t>
            </a:r>
            <a:endParaRPr lang="en-US" altLang="ja-JP" sz="1200" dirty="0">
              <a:solidFill>
                <a:schemeClr val="tx2"/>
              </a:solidFill>
              <a:latin typeface="+mn-ea"/>
            </a:endParaRPr>
          </a:p>
          <a:p>
            <a:r>
              <a:rPr lang="ja-JP" altLang="en-US" sz="1200" dirty="0">
                <a:solidFill>
                  <a:schemeClr val="tx2"/>
                </a:solidFill>
                <a:latin typeface="+mn-ea"/>
              </a:rPr>
              <a:t>　</a:t>
            </a:r>
            <a:r>
              <a:rPr lang="en" altLang="ja-JP" sz="1200" dirty="0">
                <a:solidFill>
                  <a:srgbClr val="005FB2"/>
                </a:solidFill>
                <a:latin typeface="+mn-ea"/>
                <a:hlinkClick r:id="rId4">
                  <a:extLst>
                    <a:ext uri="{A12FA001-AC4F-418D-AE19-62706E023703}">
                      <ahyp:hlinkClr xmlns:ahyp="http://schemas.microsoft.com/office/drawing/2018/hyperlinkcolor" val="tx"/>
                    </a:ext>
                  </a:extLst>
                </a:hlinkClick>
              </a:rPr>
              <a:t>https://info.cfo.jp/shiken_annai.pdf</a:t>
            </a:r>
            <a:endParaRPr lang="en-US" altLang="ja-JP" sz="1200" dirty="0">
              <a:solidFill>
                <a:schemeClr val="tx2"/>
              </a:solidFill>
              <a:latin typeface="+mn-ea"/>
            </a:endParaRPr>
          </a:p>
          <a:p>
            <a:r>
              <a:rPr lang="ja-JP" altLang="en-US" sz="1200" dirty="0">
                <a:solidFill>
                  <a:schemeClr val="tx2"/>
                </a:solidFill>
                <a:latin typeface="+mn-ea"/>
              </a:rPr>
              <a:t>　</a:t>
            </a:r>
            <a:r>
              <a:rPr lang="en-US" altLang="ja-JP" sz="1200" dirty="0">
                <a:solidFill>
                  <a:schemeClr val="tx2"/>
                </a:solidFill>
                <a:latin typeface="+mn-ea"/>
              </a:rPr>
              <a:t>※</a:t>
            </a:r>
            <a:r>
              <a:rPr lang="en" altLang="ja-JP" sz="1200" dirty="0">
                <a:solidFill>
                  <a:schemeClr val="tx2"/>
                </a:solidFill>
                <a:latin typeface="+mn-ea"/>
              </a:rPr>
              <a:t> FASS</a:t>
            </a:r>
            <a:r>
              <a:rPr lang="ja-JP" altLang="en-US" sz="1200" dirty="0">
                <a:solidFill>
                  <a:schemeClr val="tx2"/>
                </a:solidFill>
                <a:latin typeface="+mn-ea"/>
              </a:rPr>
              <a:t>検定とは</a:t>
            </a:r>
            <a:endParaRPr lang="en-US" altLang="ja-JP" sz="1200" dirty="0">
              <a:solidFill>
                <a:schemeClr val="tx2"/>
              </a:solidFill>
              <a:latin typeface="+mn-ea"/>
            </a:endParaRPr>
          </a:p>
          <a:p>
            <a:r>
              <a:rPr lang="ja-JP" altLang="en-US" sz="1200" dirty="0">
                <a:solidFill>
                  <a:schemeClr val="tx2"/>
                </a:solidFill>
                <a:latin typeface="+mn-ea"/>
              </a:rPr>
              <a:t>　</a:t>
            </a:r>
            <a:r>
              <a:rPr lang="en" altLang="ja-JP" sz="1200" dirty="0">
                <a:solidFill>
                  <a:schemeClr val="tx2"/>
                </a:solidFill>
                <a:latin typeface="+mn-ea"/>
              </a:rPr>
              <a:t> </a:t>
            </a:r>
            <a:r>
              <a:rPr lang="en" altLang="ja-JP" sz="1200" dirty="0">
                <a:solidFill>
                  <a:schemeClr val="tx2"/>
                </a:solidFill>
                <a:latin typeface="+mn-ea"/>
                <a:hlinkClick r:id="rId5"/>
              </a:rPr>
              <a:t>http://</a:t>
            </a:r>
            <a:r>
              <a:rPr lang="en" altLang="ja-JP" sz="1200" dirty="0" err="1">
                <a:solidFill>
                  <a:schemeClr val="tx2"/>
                </a:solidFill>
                <a:latin typeface="+mn-ea"/>
                <a:hlinkClick r:id="rId5"/>
              </a:rPr>
              <a:t>www.cfo.jp</a:t>
            </a:r>
            <a:r>
              <a:rPr lang="en" altLang="ja-JP" sz="1200" dirty="0">
                <a:solidFill>
                  <a:schemeClr val="tx2"/>
                </a:solidFill>
                <a:latin typeface="+mn-ea"/>
                <a:hlinkClick r:id="rId5"/>
              </a:rPr>
              <a:t>/</a:t>
            </a:r>
            <a:r>
              <a:rPr lang="en" altLang="ja-JP" sz="1200" dirty="0" err="1">
                <a:solidFill>
                  <a:schemeClr val="tx2"/>
                </a:solidFill>
                <a:latin typeface="+mn-ea"/>
                <a:hlinkClick r:id="rId5"/>
              </a:rPr>
              <a:t>fass</a:t>
            </a:r>
            <a:r>
              <a:rPr lang="en" altLang="ja-JP" sz="1200" dirty="0">
                <a:solidFill>
                  <a:schemeClr val="tx2"/>
                </a:solidFill>
                <a:latin typeface="+mn-ea"/>
                <a:hlinkClick r:id="rId5"/>
              </a:rPr>
              <a:t>/</a:t>
            </a:r>
            <a:r>
              <a:rPr lang="en" altLang="ja-JP" sz="1200" dirty="0" err="1">
                <a:solidFill>
                  <a:schemeClr val="tx2"/>
                </a:solidFill>
                <a:latin typeface="+mn-ea"/>
                <a:hlinkClick r:id="rId5"/>
              </a:rPr>
              <a:t>fass_exam</a:t>
            </a:r>
            <a:r>
              <a:rPr lang="en" altLang="ja-JP" sz="1200" dirty="0">
                <a:solidFill>
                  <a:schemeClr val="tx2"/>
                </a:solidFill>
                <a:latin typeface="+mn-ea"/>
                <a:hlinkClick r:id="rId5"/>
              </a:rPr>
              <a:t>/</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■受験期日</a:t>
            </a:r>
            <a:endParaRPr lang="en-US" altLang="ja-JP" sz="1200" dirty="0">
              <a:solidFill>
                <a:schemeClr val="tx2"/>
              </a:solidFill>
              <a:latin typeface="+mn-ea"/>
            </a:endParaRPr>
          </a:p>
          <a:p>
            <a:r>
              <a:rPr lang="ja-JP" altLang="en-US" sz="1200" dirty="0">
                <a:solidFill>
                  <a:schemeClr val="tx2"/>
                </a:solidFill>
                <a:latin typeface="+mn-ea"/>
              </a:rPr>
              <a:t>　</a:t>
            </a:r>
            <a:r>
              <a:rPr lang="ja-JP" altLang="en-US" sz="1200" u="sng" dirty="0">
                <a:solidFill>
                  <a:schemeClr val="tx2"/>
                </a:solidFill>
                <a:latin typeface="+mn-ea"/>
              </a:rPr>
              <a:t>●●●●年●●月●●日</a:t>
            </a:r>
            <a:r>
              <a:rPr lang="ja-JP" altLang="en-US" sz="1200" dirty="0">
                <a:solidFill>
                  <a:schemeClr val="tx2"/>
                </a:solidFill>
                <a:latin typeface="+mn-ea"/>
              </a:rPr>
              <a:t>までに必ず受験してください。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■受験</a:t>
            </a:r>
            <a:r>
              <a:rPr lang="en-US" altLang="ja-JP" sz="1200" dirty="0">
                <a:solidFill>
                  <a:schemeClr val="tx2"/>
                </a:solidFill>
                <a:latin typeface="+mn-ea"/>
              </a:rPr>
              <a:t>ID</a:t>
            </a:r>
          </a:p>
          <a:p>
            <a:r>
              <a:rPr lang="ja-JP" altLang="en-US" sz="1200" dirty="0">
                <a:solidFill>
                  <a:schemeClr val="tx2"/>
                </a:solidFill>
                <a:latin typeface="+mn-ea"/>
              </a:rPr>
              <a:t>　●●●●●●</a:t>
            </a:r>
            <a:endParaRPr lang="en-US" altLang="ja-JP" sz="1200" dirty="0">
              <a:solidFill>
                <a:schemeClr val="tx2"/>
              </a:solidFill>
              <a:latin typeface="+mn-ea"/>
            </a:endParaRPr>
          </a:p>
          <a:p>
            <a:r>
              <a:rPr lang="ja-JP" altLang="en-US" sz="1200" dirty="0">
                <a:solidFill>
                  <a:schemeClr val="tx2"/>
                </a:solidFill>
                <a:latin typeface="+mn-ea"/>
              </a:rPr>
              <a:t>　</a:t>
            </a:r>
            <a:r>
              <a:rPr lang="en-US" altLang="ja-JP" sz="1200" dirty="0">
                <a:solidFill>
                  <a:schemeClr val="tx2"/>
                </a:solidFill>
                <a:latin typeface="+mn-ea"/>
              </a:rPr>
              <a:t>※</a:t>
            </a:r>
            <a:r>
              <a:rPr lang="ja-JP" altLang="en-US" sz="1200" dirty="0">
                <a:solidFill>
                  <a:schemeClr val="tx2"/>
                </a:solidFill>
                <a:latin typeface="+mn-ea"/>
              </a:rPr>
              <a:t>受験に必要なあなた専用のコードです。受験申し込みの際に使用してください。</a:t>
            </a:r>
            <a:endParaRPr lang="en-US" altLang="ja-JP" sz="1200" dirty="0">
              <a:solidFill>
                <a:schemeClr val="tx2"/>
              </a:solidFill>
              <a:latin typeface="+mn-ea"/>
            </a:endParaRPr>
          </a:p>
          <a:p>
            <a:r>
              <a:rPr lang="ja-JP" altLang="en-US" sz="1200" dirty="0">
                <a:solidFill>
                  <a:schemeClr val="tx2"/>
                </a:solidFill>
                <a:latin typeface="+mn-ea"/>
              </a:rPr>
              <a:t>　紛失しないよう管理してください。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■不明点がある場合は、以下を確認してください。</a:t>
            </a:r>
            <a:endParaRPr lang="en-US" altLang="ja-JP" sz="1200" dirty="0">
              <a:solidFill>
                <a:schemeClr val="tx2"/>
              </a:solidFill>
              <a:latin typeface="+mn-ea"/>
            </a:endParaRPr>
          </a:p>
          <a:p>
            <a:r>
              <a:rPr lang="ja-JP" altLang="en-US" sz="1200" dirty="0">
                <a:solidFill>
                  <a:schemeClr val="tx2"/>
                </a:solidFill>
                <a:latin typeface="+mn-ea"/>
              </a:rPr>
              <a:t>　</a:t>
            </a:r>
            <a:r>
              <a:rPr lang="en" altLang="ja-JP" sz="1200" dirty="0">
                <a:solidFill>
                  <a:schemeClr val="tx2"/>
                </a:solidFill>
                <a:latin typeface="+mn-ea"/>
                <a:hlinkClick r:id="rId6"/>
              </a:rPr>
              <a:t>http://www.cfo.jp/faq/#anc_02</a:t>
            </a:r>
            <a:endParaRPr lang="en" altLang="ja-JP" sz="1200" dirty="0">
              <a:solidFill>
                <a:schemeClr val="tx2"/>
              </a:solidFill>
              <a:latin typeface="+mn-ea"/>
            </a:endParaRPr>
          </a:p>
          <a:p>
            <a:endParaRPr lang="en" altLang="ja-JP" sz="1200" dirty="0">
              <a:solidFill>
                <a:schemeClr val="tx2"/>
              </a:solidFill>
              <a:latin typeface="+mn-ea"/>
            </a:endParaRPr>
          </a:p>
          <a:p>
            <a:endParaRPr lang="en-US" altLang="ja-JP" sz="1200" dirty="0">
              <a:solidFill>
                <a:schemeClr val="tx2"/>
              </a:solidFill>
              <a:latin typeface="+mn-ea"/>
            </a:endParaRPr>
          </a:p>
          <a:p>
            <a:r>
              <a:rPr lang="en-US" altLang="ja-JP" sz="1200" dirty="0">
                <a:solidFill>
                  <a:schemeClr val="tx2"/>
                </a:solidFill>
                <a:latin typeface="+mn-ea"/>
              </a:rPr>
              <a:t>----------------------------------------------</a:t>
            </a:r>
          </a:p>
        </p:txBody>
      </p:sp>
      <p:sp>
        <p:nvSpPr>
          <p:cNvPr id="21" name="Text Placeholder 6">
            <a:extLst>
              <a:ext uri="{FF2B5EF4-FFF2-40B4-BE49-F238E27FC236}">
                <a16:creationId xmlns:a16="http://schemas.microsoft.com/office/drawing/2014/main" id="{11220D1A-CD91-9348-9277-D8A2D313C7F7}"/>
              </a:ext>
            </a:extLst>
          </p:cNvPr>
          <p:cNvSpPr txBox="1">
            <a:spLocks/>
          </p:cNvSpPr>
          <p:nvPr/>
        </p:nvSpPr>
        <p:spPr>
          <a:xfrm>
            <a:off x="1287600" y="250368"/>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050" dirty="0">
                <a:solidFill>
                  <a:schemeClr val="tx1"/>
                </a:solidFill>
              </a:rPr>
              <a:t>※</a:t>
            </a:r>
            <a:r>
              <a:rPr lang="ja-JP" altLang="en-US" sz="1050">
                <a:solidFill>
                  <a:schemeClr val="tx1"/>
                </a:solidFill>
              </a:rPr>
              <a:t>コピーして、●●の部分に情報追記の上お使いください。</a:t>
            </a:r>
            <a:endParaRPr lang="ja-JP" altLang="en-US" sz="1050" dirty="0">
              <a:solidFill>
                <a:schemeClr val="tx1"/>
              </a:solidFill>
            </a:endParaRPr>
          </a:p>
        </p:txBody>
      </p:sp>
      <p:sp>
        <p:nvSpPr>
          <p:cNvPr id="12" name="スライド番号プレースホルダー 3">
            <a:extLst>
              <a:ext uri="{FF2B5EF4-FFF2-40B4-BE49-F238E27FC236}">
                <a16:creationId xmlns:a16="http://schemas.microsoft.com/office/drawing/2014/main" id="{A52F3527-767B-6D4E-BA67-C1DB7EADB748}"/>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10</a:t>
            </a:fld>
            <a:endParaRPr lang="ja-JP" altLang="en-US" sz="1050"/>
          </a:p>
        </p:txBody>
      </p:sp>
    </p:spTree>
    <p:extLst>
      <p:ext uri="{BB962C8B-B14F-4D97-AF65-F5344CB8AC3E}">
        <p14:creationId xmlns:p14="http://schemas.microsoft.com/office/powerpoint/2010/main" val="3534134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247763" y="238266"/>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800" b="1" i="1" dirty="0"/>
              <a:t>Template</a:t>
            </a:r>
            <a:endParaRPr lang="ja-JP" altLang="en-US" sz="1800" b="1" i="1"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297000" y="552739"/>
            <a:ext cx="6264000" cy="38337"/>
          </a:xfrm>
          <a:prstGeom prst="rect">
            <a:avLst/>
          </a:prstGeom>
        </p:spPr>
      </p:pic>
      <p:pic>
        <p:nvPicPr>
          <p:cNvPr id="18" name="図 17">
            <a:extLst>
              <a:ext uri="{FF2B5EF4-FFF2-40B4-BE49-F238E27FC236}">
                <a16:creationId xmlns:a16="http://schemas.microsoft.com/office/drawing/2014/main" id="{7301A84D-52AB-EC46-B167-4A56655F0A2A}"/>
              </a:ext>
            </a:extLst>
          </p:cNvPr>
          <p:cNvPicPr>
            <a:picLocks noChangeAspect="1"/>
          </p:cNvPicPr>
          <p:nvPr/>
        </p:nvPicPr>
        <p:blipFill>
          <a:blip r:embed="rId3">
            <a:duotone>
              <a:schemeClr val="accent5">
                <a:shade val="45000"/>
                <a:satMod val="135000"/>
              </a:schemeClr>
              <a:prstClr val="white"/>
            </a:duotone>
          </a:blip>
          <a:stretch>
            <a:fillRect/>
          </a:stretch>
        </p:blipFill>
        <p:spPr>
          <a:xfrm>
            <a:off x="456554" y="653920"/>
            <a:ext cx="448231" cy="448231"/>
          </a:xfrm>
          <a:prstGeom prst="rect">
            <a:avLst/>
          </a:prstGeom>
        </p:spPr>
      </p:pic>
      <p:sp>
        <p:nvSpPr>
          <p:cNvPr id="19" name="Text Placeholder 7">
            <a:extLst>
              <a:ext uri="{FF2B5EF4-FFF2-40B4-BE49-F238E27FC236}">
                <a16:creationId xmlns:a16="http://schemas.microsoft.com/office/drawing/2014/main" id="{606A6884-9619-3C49-976D-F77F3AF9AB8C}"/>
              </a:ext>
            </a:extLst>
          </p:cNvPr>
          <p:cNvSpPr txBox="1">
            <a:spLocks/>
          </p:cNvSpPr>
          <p:nvPr/>
        </p:nvSpPr>
        <p:spPr>
          <a:xfrm>
            <a:off x="904784" y="754531"/>
            <a:ext cx="4886416" cy="34762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メールテンプレート③：試験未受験者への再案内（対象者宛）</a:t>
            </a:r>
            <a:endParaRPr lang="ja-JP" altLang="en-US" sz="1200" b="1" dirty="0"/>
          </a:p>
        </p:txBody>
      </p:sp>
      <p:sp>
        <p:nvSpPr>
          <p:cNvPr id="20" name="正方形/長方形 19">
            <a:extLst>
              <a:ext uri="{FF2B5EF4-FFF2-40B4-BE49-F238E27FC236}">
                <a16:creationId xmlns:a16="http://schemas.microsoft.com/office/drawing/2014/main" id="{C3A176BA-778B-4640-A06D-A53CFE756F96}"/>
              </a:ext>
            </a:extLst>
          </p:cNvPr>
          <p:cNvSpPr/>
          <p:nvPr/>
        </p:nvSpPr>
        <p:spPr>
          <a:xfrm>
            <a:off x="456554" y="1417319"/>
            <a:ext cx="5931545" cy="307926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dirty="0">
                <a:solidFill>
                  <a:schemeClr val="tx2"/>
                </a:solidFill>
                <a:latin typeface="+mn-ea"/>
              </a:rPr>
              <a:t>件名：</a:t>
            </a:r>
            <a:r>
              <a:rPr lang="en-US" altLang="ja-JP" sz="1200" dirty="0">
                <a:solidFill>
                  <a:schemeClr val="tx2"/>
                </a:solidFill>
                <a:latin typeface="+mn-ea"/>
              </a:rPr>
              <a:t>【</a:t>
            </a:r>
            <a:r>
              <a:rPr lang="ja-JP" altLang="en-US" sz="1200" dirty="0">
                <a:solidFill>
                  <a:schemeClr val="tx2"/>
                </a:solidFill>
                <a:latin typeface="+mn-ea"/>
              </a:rPr>
              <a:t>重要</a:t>
            </a:r>
            <a:r>
              <a:rPr lang="en-US" altLang="ja-JP" sz="1200" dirty="0">
                <a:solidFill>
                  <a:schemeClr val="tx2"/>
                </a:solidFill>
                <a:latin typeface="+mn-ea"/>
              </a:rPr>
              <a:t>】</a:t>
            </a:r>
            <a:r>
              <a:rPr lang="en" altLang="ja-JP" sz="1200" dirty="0">
                <a:solidFill>
                  <a:schemeClr val="tx2"/>
                </a:solidFill>
                <a:latin typeface="+mn-ea"/>
              </a:rPr>
              <a:t> FASS</a:t>
            </a:r>
            <a:r>
              <a:rPr lang="ja-JP" altLang="en-US" sz="1200" dirty="0">
                <a:solidFill>
                  <a:schemeClr val="tx2"/>
                </a:solidFill>
                <a:latin typeface="+mn-ea"/>
              </a:rPr>
              <a:t>検定期日までに忘れず受験してください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研修対象者</a:t>
            </a:r>
            <a:r>
              <a:rPr lang="en-US" altLang="ja-JP" sz="1200" dirty="0">
                <a:solidFill>
                  <a:schemeClr val="tx2"/>
                </a:solidFill>
                <a:latin typeface="+mn-ea"/>
              </a:rPr>
              <a:t> </a:t>
            </a:r>
            <a:r>
              <a:rPr lang="ja-JP" altLang="en-US" sz="1200" dirty="0">
                <a:solidFill>
                  <a:schemeClr val="tx2"/>
                </a:solidFill>
                <a:latin typeface="+mn-ea"/>
              </a:rPr>
              <a:t>各位</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経理・財務の実務スキルアップ研修の「</a:t>
            </a:r>
            <a:r>
              <a:rPr lang="en" altLang="ja-JP" sz="1200" dirty="0">
                <a:solidFill>
                  <a:schemeClr val="tx2"/>
                </a:solidFill>
                <a:latin typeface="+mn-ea"/>
              </a:rPr>
              <a:t> FASS</a:t>
            </a:r>
            <a:r>
              <a:rPr lang="ja-JP" altLang="en-US" sz="1200" dirty="0">
                <a:solidFill>
                  <a:schemeClr val="tx2"/>
                </a:solidFill>
                <a:latin typeface="+mn-ea"/>
              </a:rPr>
              <a:t>検定」に関して、現在、あなたの受験記録が確認できていません。</a:t>
            </a:r>
            <a:endParaRPr lang="en-US" altLang="ja-JP" sz="1200" dirty="0">
              <a:solidFill>
                <a:schemeClr val="tx2"/>
              </a:solidFill>
              <a:latin typeface="+mn-ea"/>
            </a:endParaRPr>
          </a:p>
          <a:p>
            <a:r>
              <a:rPr lang="ja-JP" altLang="en-US" sz="1200" dirty="0">
                <a:solidFill>
                  <a:schemeClr val="tx2"/>
                </a:solidFill>
                <a:latin typeface="+mn-ea"/>
              </a:rPr>
              <a:t>「</a:t>
            </a:r>
            <a:r>
              <a:rPr lang="en" altLang="ja-JP" sz="1200" dirty="0">
                <a:solidFill>
                  <a:schemeClr val="tx2"/>
                </a:solidFill>
                <a:latin typeface="+mn-ea"/>
              </a:rPr>
              <a:t> FASS</a:t>
            </a:r>
            <a:r>
              <a:rPr lang="ja-JP" altLang="en-US" sz="1200" dirty="0">
                <a:solidFill>
                  <a:schemeClr val="tx2"/>
                </a:solidFill>
                <a:latin typeface="+mn-ea"/>
              </a:rPr>
              <a:t>検定受験案内」のメールを再度確認し、期日内に確認試験を忘れず受験するようお願いします。</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受験期日は、</a:t>
            </a:r>
            <a:r>
              <a:rPr lang="ja-JP" altLang="en-US" sz="1200" u="sng" dirty="0">
                <a:solidFill>
                  <a:schemeClr val="tx2"/>
                </a:solidFill>
                <a:latin typeface="+mn-ea"/>
              </a:rPr>
              <a:t>●●●●年●●月●●日</a:t>
            </a:r>
            <a:r>
              <a:rPr lang="ja-JP" altLang="en-US" sz="1200" dirty="0">
                <a:solidFill>
                  <a:schemeClr val="tx2"/>
                </a:solidFill>
                <a:latin typeface="+mn-ea"/>
              </a:rPr>
              <a:t>です。</a:t>
            </a:r>
            <a:endParaRPr lang="en-US" altLang="ja-JP" sz="1200" dirty="0">
              <a:solidFill>
                <a:schemeClr val="tx2"/>
              </a:solidFill>
              <a:latin typeface="+mn-ea"/>
            </a:endParaRPr>
          </a:p>
          <a:p>
            <a:r>
              <a:rPr lang="ja-JP" altLang="en-US" sz="1200" dirty="0">
                <a:solidFill>
                  <a:schemeClr val="tx2"/>
                </a:solidFill>
                <a:latin typeface="+mn-ea"/>
              </a:rPr>
              <a:t>よろしくお願いします。</a:t>
            </a:r>
            <a:endParaRPr lang="en-US" altLang="ja-JP" sz="1200" dirty="0">
              <a:solidFill>
                <a:schemeClr val="tx2"/>
              </a:solidFill>
              <a:latin typeface="+mn-ea"/>
            </a:endParaRPr>
          </a:p>
          <a:p>
            <a:endParaRPr lang="en-US" altLang="ja-JP" sz="1200" dirty="0">
              <a:solidFill>
                <a:schemeClr val="tx2"/>
              </a:solidFill>
              <a:latin typeface="+mn-ea"/>
            </a:endParaRPr>
          </a:p>
          <a:p>
            <a:r>
              <a:rPr lang="en-US" altLang="ja-JP" sz="1200" dirty="0">
                <a:solidFill>
                  <a:schemeClr val="tx2"/>
                </a:solidFill>
                <a:latin typeface="+mn-ea"/>
              </a:rPr>
              <a:t>----------------------------------------------</a:t>
            </a:r>
          </a:p>
        </p:txBody>
      </p:sp>
      <p:sp>
        <p:nvSpPr>
          <p:cNvPr id="21" name="Text Placeholder 6">
            <a:extLst>
              <a:ext uri="{FF2B5EF4-FFF2-40B4-BE49-F238E27FC236}">
                <a16:creationId xmlns:a16="http://schemas.microsoft.com/office/drawing/2014/main" id="{11220D1A-CD91-9348-9277-D8A2D313C7F7}"/>
              </a:ext>
            </a:extLst>
          </p:cNvPr>
          <p:cNvSpPr txBox="1">
            <a:spLocks/>
          </p:cNvSpPr>
          <p:nvPr/>
        </p:nvSpPr>
        <p:spPr>
          <a:xfrm>
            <a:off x="1287600" y="250368"/>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050" dirty="0">
                <a:solidFill>
                  <a:schemeClr val="tx1"/>
                </a:solidFill>
              </a:rPr>
              <a:t>※</a:t>
            </a:r>
            <a:r>
              <a:rPr lang="ja-JP" altLang="en-US" sz="1050">
                <a:solidFill>
                  <a:schemeClr val="tx1"/>
                </a:solidFill>
              </a:rPr>
              <a:t>コピーして、●●の部分に情報追記の上お使いください。</a:t>
            </a:r>
            <a:endParaRPr lang="ja-JP" altLang="en-US" sz="1050" dirty="0">
              <a:solidFill>
                <a:schemeClr val="tx1"/>
              </a:solidFill>
            </a:endParaRPr>
          </a:p>
        </p:txBody>
      </p:sp>
      <p:sp>
        <p:nvSpPr>
          <p:cNvPr id="12" name="スライド番号プレースホルダー 3">
            <a:extLst>
              <a:ext uri="{FF2B5EF4-FFF2-40B4-BE49-F238E27FC236}">
                <a16:creationId xmlns:a16="http://schemas.microsoft.com/office/drawing/2014/main" id="{45ACD430-05C8-874C-8B0B-555E6C604DDE}"/>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11</a:t>
            </a:fld>
            <a:endParaRPr lang="ja-JP" altLang="en-US" sz="1050"/>
          </a:p>
        </p:txBody>
      </p:sp>
    </p:spTree>
    <p:extLst>
      <p:ext uri="{BB962C8B-B14F-4D97-AF65-F5344CB8AC3E}">
        <p14:creationId xmlns:p14="http://schemas.microsoft.com/office/powerpoint/2010/main" val="1092024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247763" y="238266"/>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800" b="1" i="1" dirty="0"/>
              <a:t>Template</a:t>
            </a:r>
            <a:endParaRPr lang="ja-JP" altLang="en-US" sz="1800" b="1" i="1"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297000" y="552739"/>
            <a:ext cx="6264000" cy="38337"/>
          </a:xfrm>
          <a:prstGeom prst="rect">
            <a:avLst/>
          </a:prstGeom>
        </p:spPr>
      </p:pic>
      <p:pic>
        <p:nvPicPr>
          <p:cNvPr id="18" name="図 17">
            <a:extLst>
              <a:ext uri="{FF2B5EF4-FFF2-40B4-BE49-F238E27FC236}">
                <a16:creationId xmlns:a16="http://schemas.microsoft.com/office/drawing/2014/main" id="{7301A84D-52AB-EC46-B167-4A56655F0A2A}"/>
              </a:ext>
            </a:extLst>
          </p:cNvPr>
          <p:cNvPicPr>
            <a:picLocks noChangeAspect="1"/>
          </p:cNvPicPr>
          <p:nvPr/>
        </p:nvPicPr>
        <p:blipFill>
          <a:blip r:embed="rId3">
            <a:duotone>
              <a:schemeClr val="accent5">
                <a:shade val="45000"/>
                <a:satMod val="135000"/>
              </a:schemeClr>
              <a:prstClr val="white"/>
            </a:duotone>
          </a:blip>
          <a:stretch>
            <a:fillRect/>
          </a:stretch>
        </p:blipFill>
        <p:spPr>
          <a:xfrm>
            <a:off x="456554" y="653920"/>
            <a:ext cx="448231" cy="448231"/>
          </a:xfrm>
          <a:prstGeom prst="rect">
            <a:avLst/>
          </a:prstGeom>
        </p:spPr>
      </p:pic>
      <p:sp>
        <p:nvSpPr>
          <p:cNvPr id="19" name="Text Placeholder 7">
            <a:extLst>
              <a:ext uri="{FF2B5EF4-FFF2-40B4-BE49-F238E27FC236}">
                <a16:creationId xmlns:a16="http://schemas.microsoft.com/office/drawing/2014/main" id="{606A6884-9619-3C49-976D-F77F3AF9AB8C}"/>
              </a:ext>
            </a:extLst>
          </p:cNvPr>
          <p:cNvSpPr txBox="1">
            <a:spLocks/>
          </p:cNvSpPr>
          <p:nvPr/>
        </p:nvSpPr>
        <p:spPr>
          <a:xfrm>
            <a:off x="904784" y="754531"/>
            <a:ext cx="4886416" cy="34762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dirty="0"/>
              <a:t>メールテンプレート</a:t>
            </a:r>
            <a:r>
              <a:rPr lang="ja-JP" altLang="en-US" sz="1200" b="1"/>
              <a:t>④：今後のスキルアップに向けて（対象者宛）</a:t>
            </a:r>
            <a:endParaRPr lang="ja-JP" altLang="en-US" sz="1200" b="1" dirty="0"/>
          </a:p>
        </p:txBody>
      </p:sp>
      <p:sp>
        <p:nvSpPr>
          <p:cNvPr id="20" name="正方形/長方形 19">
            <a:extLst>
              <a:ext uri="{FF2B5EF4-FFF2-40B4-BE49-F238E27FC236}">
                <a16:creationId xmlns:a16="http://schemas.microsoft.com/office/drawing/2014/main" id="{C3A176BA-778B-4640-A06D-A53CFE756F96}"/>
              </a:ext>
            </a:extLst>
          </p:cNvPr>
          <p:cNvSpPr/>
          <p:nvPr/>
        </p:nvSpPr>
        <p:spPr>
          <a:xfrm>
            <a:off x="456554" y="1417319"/>
            <a:ext cx="5931545" cy="349632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dirty="0">
                <a:solidFill>
                  <a:schemeClr val="tx2"/>
                </a:solidFill>
                <a:latin typeface="+mn-ea"/>
              </a:rPr>
              <a:t>件名：</a:t>
            </a:r>
            <a:r>
              <a:rPr lang="en-US" altLang="ja-JP" sz="1200" dirty="0">
                <a:solidFill>
                  <a:schemeClr val="tx2"/>
                </a:solidFill>
                <a:latin typeface="+mn-ea"/>
              </a:rPr>
              <a:t>【</a:t>
            </a:r>
            <a:r>
              <a:rPr lang="ja-JP" altLang="en-US" sz="1200" dirty="0">
                <a:solidFill>
                  <a:schemeClr val="tx2"/>
                </a:solidFill>
                <a:latin typeface="+mn-ea"/>
              </a:rPr>
              <a:t>重要</a:t>
            </a:r>
            <a:r>
              <a:rPr lang="en-US" altLang="ja-JP" sz="1200" dirty="0">
                <a:solidFill>
                  <a:schemeClr val="tx2"/>
                </a:solidFill>
                <a:latin typeface="+mn-ea"/>
              </a:rPr>
              <a:t>】</a:t>
            </a:r>
            <a:r>
              <a:rPr lang="ja-JP" altLang="en-US" sz="1200" dirty="0">
                <a:solidFill>
                  <a:schemeClr val="tx2"/>
                </a:solidFill>
                <a:latin typeface="+mn-ea"/>
              </a:rPr>
              <a:t>試験結果の提出</a:t>
            </a:r>
            <a:r>
              <a:rPr lang="en-US" altLang="ja-JP" sz="1200" dirty="0">
                <a:solidFill>
                  <a:schemeClr val="tx2"/>
                </a:solidFill>
                <a:latin typeface="+mn-ea"/>
              </a:rPr>
              <a:t>/</a:t>
            </a:r>
            <a:r>
              <a:rPr lang="ja-JP" altLang="en-US" sz="1200" dirty="0">
                <a:solidFill>
                  <a:schemeClr val="tx2"/>
                </a:solidFill>
                <a:latin typeface="+mn-ea"/>
              </a:rPr>
              <a:t>振り返りシート記入依頼</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研修対象者</a:t>
            </a:r>
            <a:r>
              <a:rPr lang="en-US" altLang="ja-JP" sz="1200" dirty="0">
                <a:solidFill>
                  <a:schemeClr val="tx2"/>
                </a:solidFill>
                <a:latin typeface="+mn-ea"/>
              </a:rPr>
              <a:t> </a:t>
            </a:r>
            <a:r>
              <a:rPr lang="ja-JP" altLang="en-US" sz="1200" dirty="0">
                <a:solidFill>
                  <a:schemeClr val="tx2"/>
                </a:solidFill>
                <a:latin typeface="+mn-ea"/>
              </a:rPr>
              <a:t>各位</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経理・財務の実務スキルアップ研修、および</a:t>
            </a:r>
            <a:r>
              <a:rPr lang="en" altLang="ja-JP" sz="1200" dirty="0">
                <a:solidFill>
                  <a:schemeClr val="tx2"/>
                </a:solidFill>
                <a:latin typeface="+mn-ea"/>
              </a:rPr>
              <a:t>FASS</a:t>
            </a:r>
            <a:r>
              <a:rPr lang="ja-JP" altLang="en-US" sz="1200" dirty="0">
                <a:solidFill>
                  <a:schemeClr val="tx2"/>
                </a:solidFill>
                <a:latin typeface="+mn-ea"/>
              </a:rPr>
              <a:t>検定の受験、お疲れ様でした。スコアの確認、正答状況の確認のため、スコアレポートを提出してください。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また、今後の学習目標の設定等に役立てるため、本メール添付の振り返りシートを記入し、スコアレポートとともに、本メール受信後</a:t>
            </a:r>
            <a:r>
              <a:rPr lang="en-US" altLang="ja-JP" sz="1200" dirty="0">
                <a:solidFill>
                  <a:schemeClr val="tx2"/>
                </a:solidFill>
                <a:latin typeface="+mn-ea"/>
              </a:rPr>
              <a:t>【2</a:t>
            </a:r>
            <a:r>
              <a:rPr lang="ja-JP" altLang="en-US" sz="1200" dirty="0">
                <a:solidFill>
                  <a:schemeClr val="tx2"/>
                </a:solidFill>
                <a:latin typeface="+mn-ea"/>
              </a:rPr>
              <a:t>週間以内</a:t>
            </a:r>
            <a:r>
              <a:rPr lang="en-US" altLang="ja-JP" sz="1200" dirty="0">
                <a:solidFill>
                  <a:schemeClr val="tx2"/>
                </a:solidFill>
                <a:latin typeface="+mn-ea"/>
              </a:rPr>
              <a:t>】</a:t>
            </a:r>
            <a:r>
              <a:rPr lang="ja-JP" altLang="en-US" sz="1200" dirty="0">
                <a:solidFill>
                  <a:schemeClr val="tx2"/>
                </a:solidFill>
                <a:latin typeface="+mn-ea"/>
              </a:rPr>
              <a:t>に提出してください。</a:t>
            </a:r>
            <a:endParaRPr lang="en-US" altLang="ja-JP" sz="1200" dirty="0">
              <a:solidFill>
                <a:schemeClr val="tx2"/>
              </a:solidFill>
              <a:latin typeface="+mn-ea"/>
            </a:endParaRPr>
          </a:p>
          <a:p>
            <a:endParaRPr lang="en-US" altLang="ja-JP" sz="1200" u="sng" dirty="0">
              <a:solidFill>
                <a:schemeClr val="tx2"/>
              </a:solidFill>
              <a:latin typeface="+mn-ea"/>
            </a:endParaRPr>
          </a:p>
          <a:p>
            <a:r>
              <a:rPr lang="ja-JP" altLang="en-US" sz="1200" dirty="0">
                <a:solidFill>
                  <a:schemeClr val="tx2"/>
                </a:solidFill>
                <a:latin typeface="+mn-ea"/>
              </a:rPr>
              <a:t>よろしくお願いします。</a:t>
            </a:r>
            <a:endParaRPr lang="en-US" altLang="ja-JP" sz="1200" dirty="0">
              <a:solidFill>
                <a:schemeClr val="tx2"/>
              </a:solidFill>
              <a:latin typeface="+mn-ea"/>
            </a:endParaRPr>
          </a:p>
          <a:p>
            <a:endParaRPr lang="en-US" altLang="ja-JP" sz="1200" dirty="0">
              <a:solidFill>
                <a:schemeClr val="tx2"/>
              </a:solidFill>
            </a:endParaRPr>
          </a:p>
          <a:p>
            <a:r>
              <a:rPr lang="en-US" altLang="ja-JP" sz="1200" dirty="0">
                <a:solidFill>
                  <a:schemeClr val="tx2"/>
                </a:solidFill>
              </a:rPr>
              <a:t>----------------------------------------------</a:t>
            </a:r>
          </a:p>
          <a:p>
            <a:endParaRPr lang="en-US" altLang="ja-JP" sz="1200" dirty="0">
              <a:solidFill>
                <a:schemeClr val="tx2"/>
              </a:solidFill>
            </a:endParaRPr>
          </a:p>
        </p:txBody>
      </p:sp>
      <p:sp>
        <p:nvSpPr>
          <p:cNvPr id="21" name="Text Placeholder 6">
            <a:extLst>
              <a:ext uri="{FF2B5EF4-FFF2-40B4-BE49-F238E27FC236}">
                <a16:creationId xmlns:a16="http://schemas.microsoft.com/office/drawing/2014/main" id="{11220D1A-CD91-9348-9277-D8A2D313C7F7}"/>
              </a:ext>
            </a:extLst>
          </p:cNvPr>
          <p:cNvSpPr txBox="1">
            <a:spLocks/>
          </p:cNvSpPr>
          <p:nvPr/>
        </p:nvSpPr>
        <p:spPr>
          <a:xfrm>
            <a:off x="1287600" y="250368"/>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050" dirty="0">
                <a:solidFill>
                  <a:schemeClr val="tx1"/>
                </a:solidFill>
              </a:rPr>
              <a:t>※</a:t>
            </a:r>
            <a:r>
              <a:rPr lang="ja-JP" altLang="en-US" sz="1050">
                <a:solidFill>
                  <a:schemeClr val="tx1"/>
                </a:solidFill>
              </a:rPr>
              <a:t>コピーして、●●の部分に情報追記の上お使いください。</a:t>
            </a:r>
            <a:endParaRPr lang="ja-JP" altLang="en-US" sz="1050" dirty="0">
              <a:solidFill>
                <a:schemeClr val="tx1"/>
              </a:solidFill>
            </a:endParaRPr>
          </a:p>
        </p:txBody>
      </p:sp>
      <p:sp>
        <p:nvSpPr>
          <p:cNvPr id="12" name="Text Placeholder 7">
            <a:extLst>
              <a:ext uri="{FF2B5EF4-FFF2-40B4-BE49-F238E27FC236}">
                <a16:creationId xmlns:a16="http://schemas.microsoft.com/office/drawing/2014/main" id="{E87BF3C3-C4ED-6E4C-8270-4949D4F83A73}"/>
              </a:ext>
            </a:extLst>
          </p:cNvPr>
          <p:cNvSpPr txBox="1">
            <a:spLocks/>
          </p:cNvSpPr>
          <p:nvPr/>
        </p:nvSpPr>
        <p:spPr>
          <a:xfrm>
            <a:off x="456554" y="5097460"/>
            <a:ext cx="6020288" cy="96169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200" dirty="0"/>
              <a:t>※</a:t>
            </a:r>
            <a:r>
              <a:rPr lang="ja-JP" altLang="en-US" sz="1200"/>
              <a:t>振り返りシートの記入期間は適宜状況に合わせて変更ください。</a:t>
            </a:r>
            <a:endParaRPr lang="en-US" altLang="ja-JP" sz="1200" dirty="0"/>
          </a:p>
          <a:p>
            <a:pPr marL="0" indent="0">
              <a:buNone/>
            </a:pPr>
            <a:r>
              <a:rPr lang="en-US" altLang="ja-JP" sz="1200" dirty="0"/>
              <a:t>※</a:t>
            </a:r>
            <a:r>
              <a:rPr lang="ja-JP" altLang="en-US" sz="1200"/>
              <a:t>振り返りシートはあくまでサンプルです。会社独自のフォーマット等、振り返りを進めるにあたって有用なシートをご活用ください。</a:t>
            </a:r>
            <a:endParaRPr lang="en-US" altLang="ja-JP" sz="1200" dirty="0"/>
          </a:p>
          <a:p>
            <a:pPr marL="0" indent="0">
              <a:buNone/>
            </a:pPr>
            <a:endParaRPr lang="en-US" altLang="ja-JP" sz="1200" dirty="0"/>
          </a:p>
        </p:txBody>
      </p:sp>
      <p:sp>
        <p:nvSpPr>
          <p:cNvPr id="13" name="Text Placeholder 7">
            <a:extLst>
              <a:ext uri="{FF2B5EF4-FFF2-40B4-BE49-F238E27FC236}">
                <a16:creationId xmlns:a16="http://schemas.microsoft.com/office/drawing/2014/main" id="{A66C8166-7F19-004C-8086-12589F2A21ED}"/>
              </a:ext>
            </a:extLst>
          </p:cNvPr>
          <p:cNvSpPr txBox="1">
            <a:spLocks/>
          </p:cNvSpPr>
          <p:nvPr/>
        </p:nvSpPr>
        <p:spPr>
          <a:xfrm>
            <a:off x="904784" y="4132511"/>
            <a:ext cx="4732341" cy="54993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a:t>振り返りシートサンプル＜添付＞</a:t>
            </a:r>
            <a:br>
              <a:rPr lang="en-US" altLang="ja-JP" sz="1200" dirty="0"/>
            </a:br>
            <a:r>
              <a:rPr lang="en" altLang="ja-JP" sz="1100" dirty="0">
                <a:hlinkClick r:id="rId4"/>
              </a:rPr>
              <a:t>https://info.cfo.jp/furikaeri_sheet</a:t>
            </a:r>
            <a:endParaRPr lang="en" altLang="ja-JP" sz="1100" dirty="0"/>
          </a:p>
          <a:p>
            <a:pPr marL="0" indent="0">
              <a:buNone/>
            </a:pPr>
            <a:r>
              <a:rPr lang="ja-JP" altLang="en-US" sz="1100"/>
              <a:t>（</a:t>
            </a:r>
            <a:r>
              <a:rPr lang="en-US" altLang="ja-JP" sz="1100" dirty="0"/>
              <a:t>※</a:t>
            </a:r>
            <a:r>
              <a:rPr lang="ja-JP" altLang="en-US" sz="1100"/>
              <a:t>必要に応じてダウンロードしメールに添付してご利用ください）</a:t>
            </a:r>
            <a:endParaRPr lang="ja-JP" altLang="en-US" sz="1100" dirty="0"/>
          </a:p>
        </p:txBody>
      </p:sp>
      <p:pic>
        <p:nvPicPr>
          <p:cNvPr id="14" name="図 13">
            <a:extLst>
              <a:ext uri="{FF2B5EF4-FFF2-40B4-BE49-F238E27FC236}">
                <a16:creationId xmlns:a16="http://schemas.microsoft.com/office/drawing/2014/main" id="{AF128F74-FD7D-7944-A34E-92B45CC7922E}"/>
              </a:ext>
            </a:extLst>
          </p:cNvPr>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545595" y="4085103"/>
            <a:ext cx="359189" cy="469145"/>
          </a:xfrm>
          <a:prstGeom prst="rect">
            <a:avLst/>
          </a:prstGeom>
        </p:spPr>
      </p:pic>
      <p:sp>
        <p:nvSpPr>
          <p:cNvPr id="15" name="スライド番号プレースホルダー 3">
            <a:extLst>
              <a:ext uri="{FF2B5EF4-FFF2-40B4-BE49-F238E27FC236}">
                <a16:creationId xmlns:a16="http://schemas.microsoft.com/office/drawing/2014/main" id="{E22DE5DB-8F7E-474E-AABB-09F130EF2A2D}"/>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12</a:t>
            </a:fld>
            <a:endParaRPr lang="ja-JP" altLang="en-US" sz="1050"/>
          </a:p>
        </p:txBody>
      </p:sp>
    </p:spTree>
    <p:extLst>
      <p:ext uri="{BB962C8B-B14F-4D97-AF65-F5344CB8AC3E}">
        <p14:creationId xmlns:p14="http://schemas.microsoft.com/office/powerpoint/2010/main" val="1442739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364057" y="357723"/>
            <a:ext cx="952277"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572775" y="504652"/>
            <a:ext cx="646331" cy="369332"/>
          </a:xfrm>
          <a:prstGeom prst="rect">
            <a:avLst/>
          </a:prstGeom>
          <a:noFill/>
        </p:spPr>
        <p:txBody>
          <a:bodyPr wrap="none" rtlCol="0">
            <a:spAutoFit/>
          </a:bodyPr>
          <a:lstStyle/>
          <a:p>
            <a:r>
              <a:rPr lang="ja-JP" altLang="en-US"/>
              <a:t>補足</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443041" y="426195"/>
            <a:ext cx="5478970"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2800" dirty="0"/>
              <a:t>FAQ</a:t>
            </a:r>
            <a:r>
              <a:rPr lang="ja-JP" altLang="en-US" sz="2800" dirty="0"/>
              <a:t>集</a:t>
            </a:r>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380345" y="982599"/>
            <a:ext cx="5004000" cy="30618"/>
          </a:xfrm>
          <a:prstGeom prst="rect">
            <a:avLst/>
          </a:prstGeom>
        </p:spPr>
      </p:pic>
      <p:sp>
        <p:nvSpPr>
          <p:cNvPr id="11" name="Text Placeholder 7">
            <a:extLst>
              <a:ext uri="{FF2B5EF4-FFF2-40B4-BE49-F238E27FC236}">
                <a16:creationId xmlns:a16="http://schemas.microsoft.com/office/drawing/2014/main" id="{C6B3AD31-FD90-7A43-AC28-31FE0277A480}"/>
              </a:ext>
            </a:extLst>
          </p:cNvPr>
          <p:cNvSpPr txBox="1">
            <a:spLocks/>
          </p:cNvSpPr>
          <p:nvPr/>
        </p:nvSpPr>
        <p:spPr>
          <a:xfrm>
            <a:off x="535083" y="1408196"/>
            <a:ext cx="5787833" cy="199540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defTabSz="914400">
              <a:lnSpc>
                <a:spcPct val="100000"/>
              </a:lnSpc>
              <a:spcBef>
                <a:spcPts val="0"/>
              </a:spcBef>
            </a:pPr>
            <a:r>
              <a:rPr lang="ja-JP" altLang="en-US" sz="1400" b="1" dirty="0">
                <a:solidFill>
                  <a:prstClr val="black"/>
                </a:solidFill>
              </a:rPr>
              <a:t>研修（</a:t>
            </a:r>
            <a:r>
              <a:rPr lang="en-US" altLang="ja-JP" sz="1400" b="1" dirty="0">
                <a:solidFill>
                  <a:prstClr val="black"/>
                </a:solidFill>
              </a:rPr>
              <a:t>E-</a:t>
            </a:r>
            <a:r>
              <a:rPr lang="ja-JP" altLang="en-US" sz="1400" b="1" dirty="0">
                <a:solidFill>
                  <a:prstClr val="black"/>
                </a:solidFill>
              </a:rPr>
              <a:t>ラーニング）について</a:t>
            </a:r>
            <a:endParaRPr lang="en-US" altLang="ja-JP" sz="1400" b="1" dirty="0">
              <a:solidFill>
                <a:prstClr val="black"/>
              </a:solidFill>
            </a:endParaRPr>
          </a:p>
          <a:p>
            <a:pPr marL="0" indent="0" defTabSz="914400">
              <a:lnSpc>
                <a:spcPct val="100000"/>
              </a:lnSpc>
              <a:spcBef>
                <a:spcPts val="0"/>
              </a:spcBef>
              <a:buNone/>
            </a:pPr>
            <a:r>
              <a:rPr lang="ja-JP" altLang="en-US" sz="1400" b="1">
                <a:solidFill>
                  <a:prstClr val="black"/>
                </a:solidFill>
              </a:rPr>
              <a:t>　</a:t>
            </a:r>
            <a:r>
              <a:rPr lang="en" altLang="ja-JP" sz="1400" b="1" dirty="0">
                <a:solidFill>
                  <a:prstClr val="black"/>
                </a:solidFill>
              </a:rPr>
              <a:t> </a:t>
            </a:r>
            <a:r>
              <a:rPr lang="en" altLang="ja-JP" sz="1400" b="1" dirty="0">
                <a:solidFill>
                  <a:prstClr val="black"/>
                </a:solidFill>
                <a:hlinkClick r:id="rId3"/>
              </a:rPr>
              <a:t>http://</a:t>
            </a:r>
            <a:r>
              <a:rPr lang="en" altLang="ja-JP" sz="1400" b="1" dirty="0" err="1">
                <a:solidFill>
                  <a:prstClr val="black"/>
                </a:solidFill>
                <a:hlinkClick r:id="rId3"/>
              </a:rPr>
              <a:t>www.cfo.jp</a:t>
            </a:r>
            <a:r>
              <a:rPr lang="en" altLang="ja-JP" sz="1400" b="1" dirty="0">
                <a:solidFill>
                  <a:prstClr val="black"/>
                </a:solidFill>
                <a:hlinkClick r:id="rId3"/>
              </a:rPr>
              <a:t>/</a:t>
            </a:r>
            <a:r>
              <a:rPr lang="en" altLang="ja-JP" sz="1400" b="1" dirty="0" err="1">
                <a:solidFill>
                  <a:prstClr val="black"/>
                </a:solidFill>
                <a:hlinkClick r:id="rId3"/>
              </a:rPr>
              <a:t>faq</a:t>
            </a:r>
            <a:r>
              <a:rPr lang="en" altLang="ja-JP" sz="1400" b="1" dirty="0">
                <a:solidFill>
                  <a:prstClr val="black"/>
                </a:solidFill>
                <a:hlinkClick r:id="rId3"/>
              </a:rPr>
              <a:t>/#anc_05 </a:t>
            </a:r>
            <a:endParaRPr lang="en" altLang="ja-JP" sz="1400" b="1" dirty="0">
              <a:solidFill>
                <a:prstClr val="black"/>
              </a:solidFill>
            </a:endParaRPr>
          </a:p>
          <a:p>
            <a:pPr marL="0" indent="0" defTabSz="914400">
              <a:lnSpc>
                <a:spcPct val="100000"/>
              </a:lnSpc>
              <a:spcBef>
                <a:spcPts val="0"/>
              </a:spcBef>
              <a:buNone/>
            </a:pPr>
            <a:r>
              <a:rPr lang="ja-JP" altLang="en-US" sz="1400">
                <a:solidFill>
                  <a:prstClr val="black"/>
                </a:solidFill>
              </a:rPr>
              <a:t>（</a:t>
            </a:r>
            <a:r>
              <a:rPr lang="ja-JP" altLang="en-US" sz="1400" dirty="0">
                <a:solidFill>
                  <a:prstClr val="black"/>
                </a:solidFill>
              </a:rPr>
              <a:t>上記</a:t>
            </a:r>
            <a:r>
              <a:rPr lang="en-US" altLang="ja-JP" sz="1400" dirty="0">
                <a:solidFill>
                  <a:prstClr val="black"/>
                </a:solidFill>
              </a:rPr>
              <a:t>URL</a:t>
            </a:r>
            <a:r>
              <a:rPr lang="ja-JP" altLang="en-US" sz="1400" dirty="0">
                <a:solidFill>
                  <a:prstClr val="black"/>
                </a:solidFill>
              </a:rPr>
              <a:t>の</a:t>
            </a:r>
            <a:r>
              <a:rPr lang="en-US" altLang="ja-JP" sz="1400" dirty="0">
                <a:solidFill>
                  <a:prstClr val="black"/>
                </a:solidFill>
              </a:rPr>
              <a:t>[CFO</a:t>
            </a:r>
            <a:r>
              <a:rPr lang="ja-JP" altLang="en-US" sz="1400" dirty="0">
                <a:solidFill>
                  <a:prstClr val="black"/>
                </a:solidFill>
              </a:rPr>
              <a:t>スクールについて</a:t>
            </a:r>
            <a:r>
              <a:rPr lang="en-US" altLang="ja-JP" sz="1400" dirty="0">
                <a:solidFill>
                  <a:prstClr val="black"/>
                </a:solidFill>
              </a:rPr>
              <a:t>]</a:t>
            </a:r>
            <a:r>
              <a:rPr lang="ja-JP" altLang="en-US" sz="1400" dirty="0">
                <a:solidFill>
                  <a:prstClr val="black"/>
                </a:solidFill>
              </a:rPr>
              <a:t>の項目をご確認ください。）</a:t>
            </a:r>
            <a:endParaRPr lang="en-US" altLang="ja-JP" sz="1400" dirty="0">
              <a:solidFill>
                <a:prstClr val="black"/>
              </a:solidFill>
            </a:endParaRPr>
          </a:p>
          <a:p>
            <a:pPr defTabSz="914400">
              <a:lnSpc>
                <a:spcPct val="100000"/>
              </a:lnSpc>
              <a:spcBef>
                <a:spcPts val="0"/>
              </a:spcBef>
            </a:pPr>
            <a:endParaRPr lang="en-US" altLang="ja-JP" sz="1400" b="1" dirty="0">
              <a:solidFill>
                <a:prstClr val="black"/>
              </a:solidFill>
            </a:endParaRPr>
          </a:p>
          <a:p>
            <a:pPr defTabSz="914400">
              <a:lnSpc>
                <a:spcPct val="100000"/>
              </a:lnSpc>
              <a:spcBef>
                <a:spcPts val="0"/>
              </a:spcBef>
            </a:pPr>
            <a:endParaRPr lang="en-US" altLang="ja-JP" sz="1400" b="1" dirty="0">
              <a:solidFill>
                <a:prstClr val="black"/>
              </a:solidFill>
            </a:endParaRPr>
          </a:p>
          <a:p>
            <a:pPr defTabSz="914400">
              <a:lnSpc>
                <a:spcPct val="100000"/>
              </a:lnSpc>
              <a:spcBef>
                <a:spcPts val="0"/>
              </a:spcBef>
            </a:pPr>
            <a:r>
              <a:rPr lang="en-US" altLang="ja-JP" sz="1400" b="1" dirty="0">
                <a:solidFill>
                  <a:prstClr val="black"/>
                </a:solidFill>
              </a:rPr>
              <a:t> </a:t>
            </a:r>
            <a:r>
              <a:rPr lang="en-US" altLang="ja-JP" sz="1400" b="1" dirty="0"/>
              <a:t>FASS</a:t>
            </a:r>
            <a:r>
              <a:rPr lang="ja-JP" altLang="en-US" sz="1400" b="1"/>
              <a:t>検定</a:t>
            </a:r>
            <a:r>
              <a:rPr lang="ja-JP" altLang="en-US" sz="1400" b="1">
                <a:solidFill>
                  <a:prstClr val="black"/>
                </a:solidFill>
              </a:rPr>
              <a:t>（</a:t>
            </a:r>
            <a:r>
              <a:rPr lang="ja-JP" altLang="en-US" sz="1400" b="1" dirty="0">
                <a:solidFill>
                  <a:prstClr val="black"/>
                </a:solidFill>
              </a:rPr>
              <a:t>「 </a:t>
            </a:r>
            <a:r>
              <a:rPr lang="en-US" altLang="ja-JP" sz="1400" b="1" dirty="0">
                <a:solidFill>
                  <a:prstClr val="black"/>
                </a:solidFill>
              </a:rPr>
              <a:t>FASS</a:t>
            </a:r>
            <a:r>
              <a:rPr lang="ja-JP" altLang="en-US" sz="1400" b="1" dirty="0">
                <a:solidFill>
                  <a:prstClr val="black"/>
                </a:solidFill>
              </a:rPr>
              <a:t>検定社内団体受験」）について</a:t>
            </a:r>
            <a:endParaRPr lang="en-US" altLang="ja-JP" sz="1400" b="1" dirty="0">
              <a:solidFill>
                <a:prstClr val="black"/>
              </a:solidFill>
            </a:endParaRPr>
          </a:p>
          <a:p>
            <a:pPr marL="0" indent="0" defTabSz="914400">
              <a:lnSpc>
                <a:spcPct val="100000"/>
              </a:lnSpc>
              <a:spcBef>
                <a:spcPts val="0"/>
              </a:spcBef>
              <a:buNone/>
            </a:pPr>
            <a:r>
              <a:rPr lang="ja-JP" altLang="en-US" sz="1400" dirty="0">
                <a:solidFill>
                  <a:prstClr val="black"/>
                </a:solidFill>
              </a:rPr>
              <a:t>　</a:t>
            </a:r>
            <a:r>
              <a:rPr lang="en-US" altLang="ja-JP" sz="1400" b="1" dirty="0">
                <a:solidFill>
                  <a:prstClr val="black"/>
                </a:solidFill>
                <a:hlinkClick r:id="rId4"/>
              </a:rPr>
              <a:t>http://</a:t>
            </a:r>
            <a:r>
              <a:rPr lang="en-US" altLang="ja-JP" sz="1400" b="1" dirty="0" err="1">
                <a:solidFill>
                  <a:prstClr val="black"/>
                </a:solidFill>
                <a:hlinkClick r:id="rId4"/>
              </a:rPr>
              <a:t>www.cfo.jp</a:t>
            </a:r>
            <a:r>
              <a:rPr lang="en-US" altLang="ja-JP" sz="1400" b="1" dirty="0">
                <a:solidFill>
                  <a:prstClr val="black"/>
                </a:solidFill>
                <a:hlinkClick r:id="rId4"/>
              </a:rPr>
              <a:t>/</a:t>
            </a:r>
            <a:r>
              <a:rPr lang="en-US" altLang="ja-JP" sz="1400" b="1" dirty="0" err="1">
                <a:solidFill>
                  <a:prstClr val="black"/>
                </a:solidFill>
                <a:hlinkClick r:id="rId4"/>
              </a:rPr>
              <a:t>faq</a:t>
            </a:r>
            <a:r>
              <a:rPr lang="en-US" altLang="ja-JP" sz="1400" b="1" dirty="0">
                <a:solidFill>
                  <a:prstClr val="black"/>
                </a:solidFill>
                <a:hlinkClick r:id="rId4"/>
              </a:rPr>
              <a:t>/#anc_02</a:t>
            </a:r>
            <a:endParaRPr lang="en-US" altLang="ja-JP" sz="1400" b="1" dirty="0">
              <a:solidFill>
                <a:prstClr val="black"/>
              </a:solidFill>
            </a:endParaRPr>
          </a:p>
          <a:p>
            <a:pPr marL="0" indent="0" defTabSz="914400">
              <a:lnSpc>
                <a:spcPct val="100000"/>
              </a:lnSpc>
              <a:spcBef>
                <a:spcPts val="0"/>
              </a:spcBef>
              <a:buNone/>
            </a:pPr>
            <a:r>
              <a:rPr lang="ja-JP" altLang="en-US" sz="1400" dirty="0">
                <a:solidFill>
                  <a:prstClr val="black"/>
                </a:solidFill>
              </a:rPr>
              <a:t>（上記</a:t>
            </a:r>
            <a:r>
              <a:rPr lang="en-US" altLang="ja-JP" sz="1400" dirty="0">
                <a:solidFill>
                  <a:prstClr val="black"/>
                </a:solidFill>
              </a:rPr>
              <a:t>URL</a:t>
            </a:r>
            <a:r>
              <a:rPr lang="ja-JP" altLang="en-US" sz="1400" dirty="0">
                <a:solidFill>
                  <a:prstClr val="black"/>
                </a:solidFill>
              </a:rPr>
              <a:t>の「 </a:t>
            </a:r>
            <a:r>
              <a:rPr lang="en-US" altLang="ja-JP" sz="1400" dirty="0">
                <a:solidFill>
                  <a:prstClr val="black"/>
                </a:solidFill>
              </a:rPr>
              <a:t>FASS</a:t>
            </a:r>
            <a:r>
              <a:rPr lang="ja-JP" altLang="en-US" sz="1400" dirty="0">
                <a:solidFill>
                  <a:prstClr val="black"/>
                </a:solidFill>
              </a:rPr>
              <a:t>検定社内団体受験」の項目をご確認ください</a:t>
            </a:r>
            <a:endParaRPr lang="en-US" altLang="ja-JP" sz="1100" dirty="0"/>
          </a:p>
        </p:txBody>
      </p:sp>
      <p:sp>
        <p:nvSpPr>
          <p:cNvPr id="12" name="スライド番号プレースホルダー 3">
            <a:extLst>
              <a:ext uri="{FF2B5EF4-FFF2-40B4-BE49-F238E27FC236}">
                <a16:creationId xmlns:a16="http://schemas.microsoft.com/office/drawing/2014/main" id="{85AE23D6-7C15-5C4D-8627-6419EBE95D71}"/>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13</a:t>
            </a:fld>
            <a:endParaRPr lang="ja-JP" altLang="en-US" sz="1050"/>
          </a:p>
        </p:txBody>
      </p:sp>
    </p:spTree>
    <p:extLst>
      <p:ext uri="{BB962C8B-B14F-4D97-AF65-F5344CB8AC3E}">
        <p14:creationId xmlns:p14="http://schemas.microsoft.com/office/powerpoint/2010/main" val="1890694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32" name="Text Placeholder 7">
            <a:extLst>
              <a:ext uri="{FF2B5EF4-FFF2-40B4-BE49-F238E27FC236}">
                <a16:creationId xmlns:a16="http://schemas.microsoft.com/office/drawing/2014/main" id="{74361B19-7215-1B40-BB11-BA6B014754BD}"/>
              </a:ext>
            </a:extLst>
          </p:cNvPr>
          <p:cNvSpPr txBox="1">
            <a:spLocks/>
          </p:cNvSpPr>
          <p:nvPr/>
        </p:nvSpPr>
        <p:spPr>
          <a:xfrm>
            <a:off x="753199" y="991933"/>
            <a:ext cx="4875979" cy="86643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800" b="1"/>
              <a:t>▲</a:t>
            </a:r>
            <a:r>
              <a:rPr lang="en-US" altLang="ja-JP" sz="2800" b="1" dirty="0"/>
              <a:t> </a:t>
            </a:r>
            <a:r>
              <a:rPr lang="ja-JP" altLang="en-US" sz="2800" b="1"/>
              <a:t>ご確認ください</a:t>
            </a:r>
            <a:r>
              <a:rPr lang="en-US" altLang="ja-JP" sz="2800" b="1" dirty="0"/>
              <a:t> </a:t>
            </a:r>
            <a:r>
              <a:rPr lang="ja-JP" altLang="en-US" sz="2800" b="1"/>
              <a:t>▲</a:t>
            </a:r>
            <a:endParaRPr lang="ja-JP" altLang="en-US" sz="2800" b="1" dirty="0"/>
          </a:p>
        </p:txBody>
      </p:sp>
      <p:sp>
        <p:nvSpPr>
          <p:cNvPr id="33" name="Text Placeholder 7">
            <a:extLst>
              <a:ext uri="{FF2B5EF4-FFF2-40B4-BE49-F238E27FC236}">
                <a16:creationId xmlns:a16="http://schemas.microsoft.com/office/drawing/2014/main" id="{9EDEF698-4B5F-3B45-957F-B64954BD39BD}"/>
              </a:ext>
            </a:extLst>
          </p:cNvPr>
          <p:cNvSpPr txBox="1">
            <a:spLocks/>
          </p:cNvSpPr>
          <p:nvPr/>
        </p:nvSpPr>
        <p:spPr>
          <a:xfrm>
            <a:off x="753199" y="1858367"/>
            <a:ext cx="5351601" cy="525680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9525" indent="0">
              <a:buNone/>
            </a:pPr>
            <a:r>
              <a:rPr lang="en-US" altLang="ja-JP" sz="1400" dirty="0"/>
              <a:t>※</a:t>
            </a:r>
            <a:r>
              <a:rPr lang="ja-JP" altLang="en-US" sz="1400"/>
              <a:t>商品ご購入後、お申込者様のご登録メールアドレス宛に以下の案内をお送りしております。</a:t>
            </a:r>
            <a:endParaRPr lang="en-US" altLang="ja-JP" sz="1400" dirty="0"/>
          </a:p>
          <a:p>
            <a:pPr marL="9525" indent="0">
              <a:buNone/>
            </a:pPr>
            <a:br>
              <a:rPr lang="en-US" altLang="ja-JP" sz="1400" dirty="0"/>
            </a:br>
            <a:r>
              <a:rPr lang="ja-JP" altLang="en-US" sz="1400"/>
              <a:t>お手元にあるかご確認ください。</a:t>
            </a:r>
            <a:endParaRPr lang="en-US" altLang="ja-JP" sz="1400" dirty="0"/>
          </a:p>
          <a:p>
            <a:pPr marL="9525" indent="0">
              <a:buNone/>
            </a:pPr>
            <a:endParaRPr lang="en-US" altLang="ja-JP" sz="1400" dirty="0"/>
          </a:p>
          <a:p>
            <a:pPr marL="9525" indent="0">
              <a:buNone/>
            </a:pPr>
            <a:endParaRPr lang="en-US" altLang="ja-JP" sz="1400" dirty="0"/>
          </a:p>
          <a:p>
            <a:pPr marL="238125" indent="-228600">
              <a:buFont typeface="+mj-lt"/>
              <a:buAutoNum type="arabicPeriod"/>
            </a:pPr>
            <a:r>
              <a:rPr lang="ja-JP" altLang="en-US" sz="1400" b="1"/>
              <a:t>「</a:t>
            </a:r>
            <a:r>
              <a:rPr lang="en" altLang="ja-JP" sz="1400" b="1" dirty="0"/>
              <a:t>CFO</a:t>
            </a:r>
            <a:r>
              <a:rPr lang="ja-JP" altLang="en-US" sz="1400" b="1"/>
              <a:t>スクールプリペイドコード」に関するご案内</a:t>
            </a:r>
            <a:br>
              <a:rPr lang="en-US" altLang="ja-JP" sz="1400" b="1" dirty="0"/>
            </a:br>
            <a:br>
              <a:rPr lang="en-US" altLang="ja-JP" sz="1400" b="1" dirty="0"/>
            </a:br>
            <a:r>
              <a:rPr lang="en-US" altLang="ja-JP" sz="1400" b="1" dirty="0"/>
              <a:t>※CFO</a:t>
            </a:r>
            <a:r>
              <a:rPr lang="ja-JP" altLang="en-US" sz="1400" b="1"/>
              <a:t>スクールプリペイドコード（</a:t>
            </a:r>
            <a:r>
              <a:rPr lang="en-US" altLang="ja-JP" sz="1400" b="1" dirty="0"/>
              <a:t>FASS</a:t>
            </a:r>
            <a:r>
              <a:rPr lang="ja-JP" altLang="en-US" sz="1400" b="1"/>
              <a:t>検定対策講座</a:t>
            </a:r>
            <a:r>
              <a:rPr lang="en-US" altLang="ja-JP" sz="1400" b="1" dirty="0"/>
              <a:t>4</a:t>
            </a:r>
            <a:r>
              <a:rPr lang="ja-JP" altLang="en-US" sz="1400" b="1"/>
              <a:t>科目）につきましては、トータルパックご購入手続き後、お手数ですが以下より続けて、ご購入お手続きいただきますようお願い申し上げます。</a:t>
            </a:r>
            <a:r>
              <a:rPr lang="ja-JP" altLang="en" sz="1400" b="1"/>
              <a:t>「</a:t>
            </a:r>
            <a:r>
              <a:rPr lang="en" altLang="ja-JP" sz="1400" b="1" dirty="0"/>
              <a:t>FASS</a:t>
            </a:r>
            <a:r>
              <a:rPr lang="ja-JP" altLang="en-US" sz="1400" b="1"/>
              <a:t>検定トータルパック」をご購入いただいた数量と同じ数量をご購入ください。</a:t>
            </a:r>
            <a:br>
              <a:rPr lang="ja-JP" altLang="en-US" sz="1400" b="1"/>
            </a:br>
            <a:br>
              <a:rPr lang="ja-JP" altLang="en-US" sz="1400" b="1"/>
            </a:br>
            <a:r>
              <a:rPr lang="en-US" altLang="ja-JP" sz="1400" b="1" dirty="0">
                <a:hlinkClick r:id="rId3"/>
              </a:rPr>
              <a:t>https://www.cfo.jp/MyAccount2/My_login/login.php?pro=9710</a:t>
            </a:r>
            <a:endParaRPr lang="en-US" altLang="ja-JP" sz="1400" b="1" dirty="0"/>
          </a:p>
          <a:p>
            <a:pPr marL="238125" indent="-228600">
              <a:buFont typeface="+mj-lt"/>
              <a:buAutoNum type="arabicPeriod"/>
            </a:pPr>
            <a:endParaRPr lang="en-US" altLang="ja-JP" sz="1400" b="1" dirty="0"/>
          </a:p>
          <a:p>
            <a:pPr marL="238125" indent="-228600">
              <a:buFont typeface="+mj-lt"/>
              <a:buAutoNum type="arabicPeriod"/>
            </a:pPr>
            <a:r>
              <a:rPr lang="ja-JP" altLang="en-US" sz="1400" b="1"/>
              <a:t>「</a:t>
            </a:r>
            <a:r>
              <a:rPr lang="en" altLang="ja-JP" sz="1400" b="1" dirty="0"/>
              <a:t>FASS</a:t>
            </a:r>
            <a:r>
              <a:rPr lang="ja-JP" altLang="en-US" sz="1400" b="1"/>
              <a:t>検定社内団体受験</a:t>
            </a:r>
            <a:r>
              <a:rPr lang="en-US" altLang="ja-JP" sz="1400" b="1" dirty="0"/>
              <a:t>ID</a:t>
            </a:r>
            <a:r>
              <a:rPr lang="ja-JP" altLang="en-US" sz="1400" b="1"/>
              <a:t>」に関するご案内</a:t>
            </a:r>
            <a:endParaRPr lang="en-US" altLang="ja-JP" sz="1400" b="1" dirty="0"/>
          </a:p>
          <a:p>
            <a:pPr marL="238125" indent="-228600">
              <a:buFont typeface="+mj-lt"/>
              <a:buAutoNum type="arabicPeriod"/>
            </a:pPr>
            <a:r>
              <a:rPr lang="ja-JP" altLang="en-US" sz="1400" b="1"/>
              <a:t>「試験結果確認方法」に関するご案内</a:t>
            </a:r>
            <a:br>
              <a:rPr lang="en-US" altLang="ja-JP" sz="1400" b="1" dirty="0"/>
            </a:br>
            <a:r>
              <a:rPr lang="ja-JP" altLang="en-US" sz="1400" b="1"/>
              <a:t>（お申し込み後、</a:t>
            </a:r>
            <a:r>
              <a:rPr lang="en-US" altLang="ja-JP" sz="1400" b="1" dirty="0"/>
              <a:t>3</a:t>
            </a:r>
            <a:r>
              <a:rPr lang="ja-JP" altLang="en-US" sz="1400" b="1"/>
              <a:t>営業日程度のちにお送りいたします）</a:t>
            </a:r>
            <a:endParaRPr lang="en-US" altLang="ja-JP" sz="1400" b="1" dirty="0"/>
          </a:p>
          <a:p>
            <a:pPr marL="238125" indent="-228600">
              <a:buFont typeface="+mj-lt"/>
              <a:buAutoNum type="arabicPeriod"/>
            </a:pPr>
            <a:r>
              <a:rPr lang="ja-JP" altLang="en-US" sz="1400" b="1"/>
              <a:t>「経理・財務スキル検定（</a:t>
            </a:r>
            <a:r>
              <a:rPr lang="en" altLang="ja-JP" sz="1400" b="1" dirty="0"/>
              <a:t>FASS</a:t>
            </a:r>
            <a:r>
              <a:rPr lang="ja-JP" altLang="en" sz="1400" b="1"/>
              <a:t>） </a:t>
            </a:r>
            <a:r>
              <a:rPr lang="ja-JP" altLang="en-US" sz="1400" b="1"/>
              <a:t>社員教育セットのご案内」</a:t>
            </a:r>
          </a:p>
          <a:p>
            <a:pPr marL="238125" indent="-228600">
              <a:buFont typeface="+mj-lt"/>
              <a:buAutoNum type="arabicPeriod"/>
            </a:pPr>
            <a:endParaRPr lang="en-US" altLang="ja-JP" sz="1400" b="1" dirty="0"/>
          </a:p>
          <a:p>
            <a:pPr marL="238125" indent="-228600">
              <a:buFont typeface="+mj-lt"/>
              <a:buAutoNum type="arabicPeriod"/>
            </a:pPr>
            <a:endParaRPr lang="en-US" altLang="ja-JP" sz="1400" b="1" dirty="0"/>
          </a:p>
          <a:p>
            <a:pPr marL="238125" indent="-228600">
              <a:buFont typeface="+mj-lt"/>
              <a:buAutoNum type="arabicPeriod"/>
            </a:pPr>
            <a:endParaRPr lang="ja-JP" altLang="en-US" sz="1400" dirty="0"/>
          </a:p>
        </p:txBody>
      </p:sp>
      <p:sp>
        <p:nvSpPr>
          <p:cNvPr id="8" name="スライド番号プレースホルダー 3">
            <a:extLst>
              <a:ext uri="{FF2B5EF4-FFF2-40B4-BE49-F238E27FC236}">
                <a16:creationId xmlns:a16="http://schemas.microsoft.com/office/drawing/2014/main" id="{51D05973-529F-0542-9C91-17F4643E1EE3}"/>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2</a:t>
            </a:fld>
            <a:endParaRPr lang="ja-JP" altLang="en-US" sz="1050"/>
          </a:p>
        </p:txBody>
      </p:sp>
      <p:sp>
        <p:nvSpPr>
          <p:cNvPr id="11" name="Text Placeholder 7">
            <a:extLst>
              <a:ext uri="{FF2B5EF4-FFF2-40B4-BE49-F238E27FC236}">
                <a16:creationId xmlns:a16="http://schemas.microsoft.com/office/drawing/2014/main" id="{752A0097-AA6F-B44F-B311-12551954A597}"/>
              </a:ext>
            </a:extLst>
          </p:cNvPr>
          <p:cNvSpPr txBox="1">
            <a:spLocks/>
          </p:cNvSpPr>
          <p:nvPr/>
        </p:nvSpPr>
        <p:spPr>
          <a:xfrm>
            <a:off x="1051256" y="8628006"/>
            <a:ext cx="4755488" cy="98098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9525" indent="0">
              <a:buNone/>
            </a:pPr>
            <a:r>
              <a:rPr lang="en-US" altLang="ja-JP" sz="1100" dirty="0">
                <a:solidFill>
                  <a:srgbClr val="FF0000"/>
                </a:solidFill>
              </a:rPr>
              <a:t>※</a:t>
            </a:r>
            <a:r>
              <a:rPr lang="ja-JP" altLang="en-US" sz="1100">
                <a:solidFill>
                  <a:srgbClr val="FF0000"/>
                </a:solidFill>
              </a:rPr>
              <a:t>本手順書は、「社員教育セット」ご購入者向けに作成しております。</a:t>
            </a:r>
            <a:endParaRPr lang="en-US" altLang="ja-JP" sz="1100" dirty="0">
              <a:solidFill>
                <a:srgbClr val="FF0000"/>
              </a:solidFill>
            </a:endParaRPr>
          </a:p>
          <a:p>
            <a:pPr marL="9525" indent="0">
              <a:buNone/>
            </a:pPr>
            <a:r>
              <a:rPr lang="en-US" altLang="ja-JP" sz="1100" dirty="0">
                <a:solidFill>
                  <a:srgbClr val="FF0000"/>
                </a:solidFill>
              </a:rPr>
              <a:t>※</a:t>
            </a:r>
            <a:r>
              <a:rPr lang="ja-JP" altLang="en-US" sz="1100">
                <a:solidFill>
                  <a:srgbClr val="FF0000"/>
                </a:solidFill>
              </a:rPr>
              <a:t>研修（ </a:t>
            </a:r>
            <a:r>
              <a:rPr lang="en-US" altLang="ja-JP" sz="1100" dirty="0">
                <a:solidFill>
                  <a:srgbClr val="FF0000"/>
                </a:solidFill>
              </a:rPr>
              <a:t>E-</a:t>
            </a:r>
            <a:r>
              <a:rPr lang="ja-JP" altLang="en-US" sz="1100">
                <a:solidFill>
                  <a:srgbClr val="FF0000"/>
                </a:solidFill>
              </a:rPr>
              <a:t>ラーニング）受講者や</a:t>
            </a:r>
            <a:r>
              <a:rPr lang="en-US" altLang="ja-JP" sz="1100" dirty="0">
                <a:solidFill>
                  <a:srgbClr val="FF0000"/>
                </a:solidFill>
              </a:rPr>
              <a:t>FASS</a:t>
            </a:r>
            <a:r>
              <a:rPr lang="ja-JP" altLang="en-US" sz="1100">
                <a:solidFill>
                  <a:srgbClr val="FF0000"/>
                </a:solidFill>
              </a:rPr>
              <a:t>検定を個別に購入された方でも参照いただけます。</a:t>
            </a:r>
            <a:endParaRPr lang="en-US" altLang="ja-JP" sz="1100" dirty="0">
              <a:solidFill>
                <a:srgbClr val="FF0000"/>
              </a:solidFill>
            </a:endParaRPr>
          </a:p>
        </p:txBody>
      </p:sp>
    </p:spTree>
    <p:extLst>
      <p:ext uri="{BB962C8B-B14F-4D97-AF65-F5344CB8AC3E}">
        <p14:creationId xmlns:p14="http://schemas.microsoft.com/office/powerpoint/2010/main" val="552449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364057" y="357723"/>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572775" y="504652"/>
            <a:ext cx="301686" cy="369332"/>
          </a:xfrm>
          <a:prstGeom prst="rect">
            <a:avLst/>
          </a:prstGeom>
          <a:noFill/>
        </p:spPr>
        <p:txBody>
          <a:bodyPr wrap="none" rtlCol="0">
            <a:spAutoFit/>
          </a:bodyPr>
          <a:lstStyle/>
          <a:p>
            <a:r>
              <a:rPr kumimoji="1" lang="en-US" altLang="ja-JP" dirty="0"/>
              <a:t>1</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173039" y="387282"/>
            <a:ext cx="4875979"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研修開始に向けた準備</a:t>
            </a:r>
            <a:endParaRPr lang="ja-JP" altLang="en-US" dirty="0"/>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1215530" y="689317"/>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Preparation</a:t>
            </a:r>
            <a:endParaRPr lang="ja-JP" altLang="en-US" sz="1400"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151519" y="997908"/>
            <a:ext cx="5004000" cy="30618"/>
          </a:xfrm>
          <a:prstGeom prst="rect">
            <a:avLst/>
          </a:prstGeom>
        </p:spPr>
      </p:pic>
      <p:sp>
        <p:nvSpPr>
          <p:cNvPr id="12" name="Text Placeholder 7">
            <a:extLst>
              <a:ext uri="{FF2B5EF4-FFF2-40B4-BE49-F238E27FC236}">
                <a16:creationId xmlns:a16="http://schemas.microsoft.com/office/drawing/2014/main" id="{E5567CBF-A14B-9247-A41B-BFAA71EBA271}"/>
              </a:ext>
            </a:extLst>
          </p:cNvPr>
          <p:cNvSpPr txBox="1">
            <a:spLocks/>
          </p:cNvSpPr>
          <p:nvPr/>
        </p:nvSpPr>
        <p:spPr>
          <a:xfrm>
            <a:off x="492386" y="1365455"/>
            <a:ext cx="5787833" cy="395844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400" b="1" dirty="0"/>
              <a:t>1</a:t>
            </a:r>
            <a:r>
              <a:rPr lang="ja-JP" altLang="en-US" sz="1400" b="1"/>
              <a:t>）経理・財務スキル検定（</a:t>
            </a:r>
            <a:r>
              <a:rPr lang="en-US" altLang="ja-JP" sz="1400" b="1" dirty="0"/>
              <a:t>FASS</a:t>
            </a:r>
            <a:r>
              <a:rPr lang="ja-JP" altLang="en-US" sz="1400" b="1"/>
              <a:t>）の</a:t>
            </a:r>
            <a:r>
              <a:rPr lang="ja-JP" altLang="en-US" sz="1400" b="1" dirty="0"/>
              <a:t>実施期日を決めてください。</a:t>
            </a:r>
            <a:endParaRPr lang="en-US" altLang="ja-JP" sz="1400" b="1" dirty="0"/>
          </a:p>
          <a:p>
            <a:pPr marL="269875" indent="-90488"/>
            <a:r>
              <a:rPr lang="ja-JP" altLang="en-US" sz="1100" dirty="0"/>
              <a:t>はじめに、</a:t>
            </a:r>
            <a:r>
              <a:rPr lang="ja-JP" altLang="en-US" sz="1100"/>
              <a:t>社内で</a:t>
            </a:r>
            <a:r>
              <a:rPr lang="en-US" altLang="ja-JP" sz="1100" b="1" u="sng" dirty="0">
                <a:solidFill>
                  <a:srgbClr val="FF0000"/>
                </a:solidFill>
              </a:rPr>
              <a:t>FASS</a:t>
            </a:r>
            <a:r>
              <a:rPr lang="ja-JP" altLang="en-US" sz="1100" b="1" u="sng">
                <a:solidFill>
                  <a:srgbClr val="FF0000"/>
                </a:solidFill>
              </a:rPr>
              <a:t>検定を</a:t>
            </a:r>
            <a:r>
              <a:rPr lang="ja-JP" altLang="en-US" sz="1100" b="1" u="sng" dirty="0">
                <a:solidFill>
                  <a:srgbClr val="FF0000"/>
                </a:solidFill>
              </a:rPr>
              <a:t>実施する期日（いつまでに試験をうけるか）</a:t>
            </a:r>
            <a:r>
              <a:rPr lang="ja-JP" altLang="en-US" sz="1100" dirty="0"/>
              <a:t>を決めてください。</a:t>
            </a:r>
            <a:endParaRPr lang="en-US" altLang="ja-JP" sz="1100" dirty="0"/>
          </a:p>
          <a:p>
            <a:pPr marL="269875" indent="-90488"/>
            <a:r>
              <a:rPr lang="en-US" altLang="ja-JP" sz="1100" dirty="0"/>
              <a:t>FASS</a:t>
            </a:r>
            <a:r>
              <a:rPr lang="ja-JP" altLang="en-US" sz="1100"/>
              <a:t>検定は</a:t>
            </a:r>
            <a:r>
              <a:rPr lang="ja-JP" altLang="en-US" sz="1100" dirty="0"/>
              <a:t>、社内や個人の</a:t>
            </a:r>
            <a:r>
              <a:rPr lang="en-US" altLang="ja-JP" sz="1100" dirty="0"/>
              <a:t>PC</a:t>
            </a:r>
            <a:r>
              <a:rPr lang="ja-JP" altLang="en-US" sz="1100" dirty="0"/>
              <a:t>から受験可能なインターネット試験方式を採用しています。メンテナンス実施期間（</a:t>
            </a:r>
            <a:r>
              <a:rPr lang="en-US" altLang="ja-JP" sz="1100" dirty="0"/>
              <a:t>4</a:t>
            </a:r>
            <a:r>
              <a:rPr lang="ja-JP" altLang="en-US" sz="1100" dirty="0"/>
              <a:t>月</a:t>
            </a:r>
            <a:r>
              <a:rPr lang="en-US" altLang="ja-JP" sz="1100" dirty="0"/>
              <a:t>1</a:t>
            </a:r>
            <a:r>
              <a:rPr lang="ja-JP" altLang="en-US" sz="1100" dirty="0"/>
              <a:t>日</a:t>
            </a:r>
            <a:r>
              <a:rPr lang="en-US" altLang="ja-JP" sz="1100" dirty="0"/>
              <a:t>〜4</a:t>
            </a:r>
            <a:r>
              <a:rPr lang="ja-JP" altLang="en-US" sz="1100" dirty="0"/>
              <a:t>月</a:t>
            </a:r>
            <a:r>
              <a:rPr lang="en-US" altLang="ja-JP" sz="1100" dirty="0"/>
              <a:t>30</a:t>
            </a:r>
            <a:r>
              <a:rPr lang="ja-JP" altLang="en-US" sz="1100" dirty="0"/>
              <a:t>日、</a:t>
            </a:r>
            <a:r>
              <a:rPr lang="en-US" altLang="ja-JP" sz="1100" dirty="0"/>
              <a:t>10</a:t>
            </a:r>
            <a:r>
              <a:rPr lang="ja-JP" altLang="en-US" sz="1100" dirty="0"/>
              <a:t>月</a:t>
            </a:r>
            <a:r>
              <a:rPr lang="en-US" altLang="ja-JP" sz="1100" dirty="0"/>
              <a:t>1</a:t>
            </a:r>
            <a:r>
              <a:rPr lang="ja-JP" altLang="en-US" sz="1100" dirty="0"/>
              <a:t>日</a:t>
            </a:r>
            <a:r>
              <a:rPr lang="en-US" altLang="ja-JP" sz="1100" dirty="0"/>
              <a:t>〜10</a:t>
            </a:r>
            <a:r>
              <a:rPr lang="ja-JP" altLang="en-US" sz="1100" dirty="0"/>
              <a:t>月</a:t>
            </a:r>
            <a:r>
              <a:rPr lang="en-US" altLang="ja-JP" sz="1100" dirty="0"/>
              <a:t>31</a:t>
            </a:r>
            <a:r>
              <a:rPr lang="ja-JP" altLang="en-US" sz="1100" dirty="0"/>
              <a:t>日）を除く期間であれば、</a:t>
            </a:r>
            <a:r>
              <a:rPr lang="en-US" altLang="ja-JP" sz="1100" dirty="0"/>
              <a:t>24</a:t>
            </a:r>
            <a:r>
              <a:rPr lang="ja-JP" altLang="en-US" sz="1100" dirty="0"/>
              <a:t>時間いつでも受験いただけます。</a:t>
            </a:r>
            <a:endParaRPr lang="en-US" altLang="ja-JP" sz="1100" dirty="0"/>
          </a:p>
          <a:p>
            <a:pPr marL="269875" indent="-90488"/>
            <a:r>
              <a:rPr lang="ja-JP" altLang="en-US" sz="1100" dirty="0"/>
              <a:t>試験問題は、分野、分野ごとの問題ともにランダムに出題されます。受験者が受験後に情報交換されても点数への影響はございません。そのため、特定の日に全員揃って受験いただく必要もございません。</a:t>
            </a:r>
            <a:endParaRPr lang="en-US" altLang="ja-JP" sz="1100" dirty="0"/>
          </a:p>
          <a:p>
            <a:pPr marL="269875" indent="-90488"/>
            <a:r>
              <a:rPr lang="ja-JP" altLang="en-US" sz="1100" dirty="0"/>
              <a:t>学習期間を考慮し、研修開始後半年</a:t>
            </a:r>
            <a:r>
              <a:rPr lang="en-US" altLang="ja-JP" sz="1100" dirty="0"/>
              <a:t>〜1</a:t>
            </a:r>
            <a:r>
              <a:rPr lang="ja-JP" altLang="en-US" sz="1100" dirty="0"/>
              <a:t>年先に期日設定されることを推奨いたします。</a:t>
            </a:r>
            <a:endParaRPr lang="en-US" altLang="ja-JP" sz="1100" dirty="0"/>
          </a:p>
          <a:p>
            <a:pPr marL="269875" indent="-90488"/>
            <a:endParaRPr lang="en-US" altLang="ja-JP" sz="1100" dirty="0"/>
          </a:p>
          <a:p>
            <a:pPr marL="0" lvl="0" indent="0" defTabSz="914400">
              <a:lnSpc>
                <a:spcPct val="100000"/>
              </a:lnSpc>
              <a:spcBef>
                <a:spcPts val="0"/>
              </a:spcBef>
              <a:buNone/>
            </a:pPr>
            <a:r>
              <a:rPr lang="en-US" altLang="ja-JP" sz="1400" b="1" dirty="0">
                <a:solidFill>
                  <a:prstClr val="black"/>
                </a:solidFill>
              </a:rPr>
              <a:t>2</a:t>
            </a:r>
            <a:r>
              <a:rPr lang="ja-JP" altLang="en-US" sz="1400" b="1" dirty="0">
                <a:solidFill>
                  <a:prstClr val="black"/>
                </a:solidFill>
              </a:rPr>
              <a:t>）</a:t>
            </a:r>
            <a:r>
              <a:rPr lang="en-US" altLang="ja-JP" sz="1400" b="1" dirty="0">
                <a:solidFill>
                  <a:prstClr val="black"/>
                </a:solidFill>
              </a:rPr>
              <a:t> </a:t>
            </a:r>
            <a:r>
              <a:rPr lang="ja-JP" altLang="en-US" sz="1400" b="1" dirty="0">
                <a:solidFill>
                  <a:prstClr val="black"/>
                </a:solidFill>
              </a:rPr>
              <a:t>対象者へ研修（</a:t>
            </a:r>
            <a:r>
              <a:rPr lang="en-US" altLang="ja-JP" sz="1400" b="1" dirty="0">
                <a:solidFill>
                  <a:prstClr val="black"/>
                </a:solidFill>
              </a:rPr>
              <a:t>E-</a:t>
            </a:r>
            <a:r>
              <a:rPr lang="ja-JP" altLang="en-US" sz="1400" b="1" dirty="0">
                <a:solidFill>
                  <a:prstClr val="black"/>
                </a:solidFill>
              </a:rPr>
              <a:t>ラーニング）受講方法の案内を行ってください。</a:t>
            </a:r>
            <a:endParaRPr lang="en-US" altLang="ja-JP" sz="1400" b="1" dirty="0">
              <a:solidFill>
                <a:prstClr val="black"/>
              </a:solidFill>
            </a:endParaRPr>
          </a:p>
          <a:p>
            <a:pPr marL="269875" indent="-90488"/>
            <a:r>
              <a:rPr lang="ja-JP" altLang="en-US" sz="1100"/>
              <a:t>別途ご購入手続きいただいたのち、ご案内が届く</a:t>
            </a:r>
            <a:r>
              <a:rPr lang="ja-JP" altLang="en" sz="1100" b="1"/>
              <a:t>「</a:t>
            </a:r>
            <a:r>
              <a:rPr lang="en" altLang="ja-JP" sz="1100" b="1" dirty="0"/>
              <a:t>CFO</a:t>
            </a:r>
            <a:r>
              <a:rPr lang="ja-JP" altLang="en-US" sz="1100" b="1"/>
              <a:t>スクールプリペイドコード」に関するご案内</a:t>
            </a:r>
            <a:r>
              <a:rPr lang="ja-JP" altLang="en-US" sz="1100"/>
              <a:t>をご覧ください。</a:t>
            </a:r>
            <a:endParaRPr lang="en-US" altLang="ja-JP" sz="1100" dirty="0"/>
          </a:p>
          <a:p>
            <a:pPr marL="269875" indent="-90488"/>
            <a:r>
              <a:rPr lang="ja-JP" altLang="en-US" sz="1100"/>
              <a:t>ご案内メール中のダウンロード</a:t>
            </a:r>
            <a:r>
              <a:rPr lang="en-US" altLang="ja-JP" sz="1100" dirty="0"/>
              <a:t>URL</a:t>
            </a:r>
            <a:r>
              <a:rPr lang="ja-JP" altLang="en-US" sz="1100"/>
              <a:t>から入手可能なプリペイドコード</a:t>
            </a:r>
            <a:r>
              <a:rPr lang="ja-JP" altLang="en-US" sz="1100" dirty="0"/>
              <a:t>を、対象者に割り当てて</a:t>
            </a:r>
            <a:r>
              <a:rPr lang="ja-JP" altLang="en-US" sz="1100"/>
              <a:t>ください。（▶︎次ページの担当者への割り当て方参照ください。）</a:t>
            </a:r>
            <a:endParaRPr lang="en-US" altLang="ja-JP" sz="1100" dirty="0"/>
          </a:p>
          <a:p>
            <a:pPr marL="269875" indent="-90488"/>
            <a:r>
              <a:rPr lang="ja-JP" altLang="en-US" sz="1100" dirty="0"/>
              <a:t>対象者向けに、研修受講手続き、研修の進め方等を記載したメール案内文（テンプレート①）をご用意しております。情報を追加・編集し、対象者へ案内ください。</a:t>
            </a:r>
            <a:endParaRPr lang="en-US" altLang="ja-JP" sz="1100" dirty="0"/>
          </a:p>
          <a:p>
            <a:pPr marL="179387" indent="0">
              <a:buNone/>
            </a:pPr>
            <a:endParaRPr lang="en-US" altLang="ja-JP" sz="1100" dirty="0"/>
          </a:p>
          <a:p>
            <a:pPr marL="179387" indent="0">
              <a:buNone/>
            </a:pPr>
            <a:r>
              <a:rPr lang="ja-JP" altLang="en-US" sz="1100" dirty="0"/>
              <a:t>▼</a:t>
            </a:r>
            <a:r>
              <a:rPr lang="ja-JP" altLang="en-US" sz="1100" b="1" dirty="0"/>
              <a:t>本ステップで使う雛形</a:t>
            </a:r>
            <a:endParaRPr lang="en-US" altLang="ja-JP" sz="1100" dirty="0"/>
          </a:p>
          <a:p>
            <a:pPr marL="269875" indent="-90488"/>
            <a:endParaRPr lang="ja-JP" altLang="en-US" sz="1100" dirty="0"/>
          </a:p>
        </p:txBody>
      </p:sp>
      <p:pic>
        <p:nvPicPr>
          <p:cNvPr id="4" name="図 3">
            <a:extLst>
              <a:ext uri="{FF2B5EF4-FFF2-40B4-BE49-F238E27FC236}">
                <a16:creationId xmlns:a16="http://schemas.microsoft.com/office/drawing/2014/main" id="{73871579-3D7B-654C-9003-70B84BA3637B}"/>
              </a:ext>
            </a:extLst>
          </p:cNvPr>
          <p:cNvPicPr>
            <a:picLocks noChangeAspect="1"/>
          </p:cNvPicPr>
          <p:nvPr/>
        </p:nvPicPr>
        <p:blipFill>
          <a:blip r:embed="rId3">
            <a:duotone>
              <a:schemeClr val="accent5">
                <a:shade val="45000"/>
                <a:satMod val="135000"/>
              </a:schemeClr>
              <a:prstClr val="white"/>
            </a:duotone>
          </a:blip>
          <a:stretch>
            <a:fillRect/>
          </a:stretch>
        </p:blipFill>
        <p:spPr>
          <a:xfrm>
            <a:off x="948923" y="5887900"/>
            <a:ext cx="448231" cy="448231"/>
          </a:xfrm>
          <a:prstGeom prst="rect">
            <a:avLst/>
          </a:prstGeom>
        </p:spPr>
      </p:pic>
      <p:sp>
        <p:nvSpPr>
          <p:cNvPr id="13" name="Text Placeholder 7">
            <a:extLst>
              <a:ext uri="{FF2B5EF4-FFF2-40B4-BE49-F238E27FC236}">
                <a16:creationId xmlns:a16="http://schemas.microsoft.com/office/drawing/2014/main" id="{C0F4A178-69E8-D24C-84EF-63DE53450EC4}"/>
              </a:ext>
            </a:extLst>
          </p:cNvPr>
          <p:cNvSpPr txBox="1">
            <a:spLocks/>
          </p:cNvSpPr>
          <p:nvPr/>
        </p:nvSpPr>
        <p:spPr>
          <a:xfrm>
            <a:off x="1397153" y="5988511"/>
            <a:ext cx="4059101"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メールテンプレート①：研修受講案内（研修対象者宛）</a:t>
            </a:r>
            <a:endParaRPr lang="ja-JP" altLang="en-US" sz="1200" b="1" dirty="0"/>
          </a:p>
        </p:txBody>
      </p:sp>
      <p:sp>
        <p:nvSpPr>
          <p:cNvPr id="5" name="角丸四角形 4">
            <a:extLst>
              <a:ext uri="{FF2B5EF4-FFF2-40B4-BE49-F238E27FC236}">
                <a16:creationId xmlns:a16="http://schemas.microsoft.com/office/drawing/2014/main" id="{7CEA3FC7-6B28-794B-84F0-3202DAE244ED}"/>
              </a:ext>
            </a:extLst>
          </p:cNvPr>
          <p:cNvSpPr/>
          <p:nvPr/>
        </p:nvSpPr>
        <p:spPr>
          <a:xfrm>
            <a:off x="572775" y="7109293"/>
            <a:ext cx="5582744" cy="1924174"/>
          </a:xfrm>
          <a:prstGeom prst="roundRect">
            <a:avLst>
              <a:gd name="adj" fmla="val 2260"/>
            </a:avLst>
          </a:prstGeom>
          <a:solidFill>
            <a:srgbClr val="323232">
              <a:alpha val="9804"/>
            </a:srgbClr>
          </a:solidFill>
          <a:ln>
            <a:solidFill>
              <a:srgbClr val="323232">
                <a:alpha val="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Text Placeholder 7">
            <a:extLst>
              <a:ext uri="{FF2B5EF4-FFF2-40B4-BE49-F238E27FC236}">
                <a16:creationId xmlns:a16="http://schemas.microsoft.com/office/drawing/2014/main" id="{D4370B04-3FD9-AE4F-98D0-C8E49CF6693A}"/>
              </a:ext>
            </a:extLst>
          </p:cNvPr>
          <p:cNvSpPr txBox="1">
            <a:spLocks/>
          </p:cNvSpPr>
          <p:nvPr/>
        </p:nvSpPr>
        <p:spPr>
          <a:xfrm>
            <a:off x="631100" y="7331230"/>
            <a:ext cx="3098698" cy="22754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300" dirty="0"/>
              <a:t>【</a:t>
            </a:r>
            <a:r>
              <a:rPr lang="ja-JP" altLang="en-US" sz="1300"/>
              <a:t>トータルパック</a:t>
            </a:r>
            <a:r>
              <a:rPr lang="en-US" altLang="ja-JP" sz="1300" dirty="0"/>
              <a:t> </a:t>
            </a:r>
            <a:r>
              <a:rPr lang="ja-JP" altLang="en-US" sz="1300"/>
              <a:t>ご購入者の方</a:t>
            </a:r>
            <a:r>
              <a:rPr lang="en-US" altLang="ja-JP" sz="1300" dirty="0"/>
              <a:t>】</a:t>
            </a:r>
          </a:p>
          <a:p>
            <a:pPr marL="0" indent="0">
              <a:buNone/>
            </a:pPr>
            <a:endParaRPr lang="ja-JP" altLang="en-US" sz="1300" dirty="0"/>
          </a:p>
        </p:txBody>
      </p:sp>
      <p:sp>
        <p:nvSpPr>
          <p:cNvPr id="8" name="正方形/長方形 7">
            <a:extLst>
              <a:ext uri="{FF2B5EF4-FFF2-40B4-BE49-F238E27FC236}">
                <a16:creationId xmlns:a16="http://schemas.microsoft.com/office/drawing/2014/main" id="{1AF2F65E-15EC-E34E-AC28-935012E9E52B}"/>
              </a:ext>
            </a:extLst>
          </p:cNvPr>
          <p:cNvSpPr/>
          <p:nvPr/>
        </p:nvSpPr>
        <p:spPr>
          <a:xfrm>
            <a:off x="563120" y="7708034"/>
            <a:ext cx="3989221" cy="938719"/>
          </a:xfrm>
          <a:prstGeom prst="rect">
            <a:avLst/>
          </a:prstGeom>
        </p:spPr>
        <p:txBody>
          <a:bodyPr wrap="square">
            <a:spAutoFit/>
          </a:bodyPr>
          <a:lstStyle/>
          <a:p>
            <a:pPr marL="319088" lvl="0" indent="-141288">
              <a:buFont typeface="Arial" panose="020B0604020202020204" pitchFamily="34" charset="0"/>
              <a:buChar char="•"/>
            </a:pPr>
            <a:r>
              <a:rPr lang="ja-JP" altLang="en-US" sz="1100">
                <a:solidFill>
                  <a:prstClr val="black"/>
                </a:solidFill>
              </a:rPr>
              <a:t>公式テキストを、お申し込みから</a:t>
            </a:r>
            <a:r>
              <a:rPr lang="en-US" altLang="ja-JP" sz="1100" dirty="0">
                <a:solidFill>
                  <a:prstClr val="black"/>
                </a:solidFill>
              </a:rPr>
              <a:t>1</a:t>
            </a:r>
            <a:r>
              <a:rPr lang="ja-JP" altLang="en-US" sz="1100">
                <a:solidFill>
                  <a:prstClr val="black"/>
                </a:solidFill>
              </a:rPr>
              <a:t>週間程度でご登録住所宛に郵送いたします。</a:t>
            </a:r>
            <a:endParaRPr lang="en-US" altLang="ja-JP" sz="1100" dirty="0">
              <a:solidFill>
                <a:prstClr val="black"/>
              </a:solidFill>
            </a:endParaRPr>
          </a:p>
          <a:p>
            <a:pPr marL="350837" lvl="0" indent="-171450">
              <a:buFont typeface="Arial" panose="020B0604020202020204" pitchFamily="34" charset="0"/>
              <a:buChar char="•"/>
            </a:pPr>
            <a:endParaRPr lang="en-US" altLang="ja-JP" sz="1100" dirty="0">
              <a:solidFill>
                <a:prstClr val="black"/>
              </a:solidFill>
            </a:endParaRPr>
          </a:p>
          <a:p>
            <a:pPr marL="319088" lvl="0" indent="-141288">
              <a:buFont typeface="Arial" panose="020B0604020202020204" pitchFamily="34" charset="0"/>
              <a:buChar char="•"/>
            </a:pPr>
            <a:r>
              <a:rPr lang="ja-JP" altLang="en-US" sz="1100">
                <a:solidFill>
                  <a:prstClr val="black"/>
                </a:solidFill>
              </a:rPr>
              <a:t>対象者の方に配布し、テキストを使っての学習をすすめるようご案内ください。</a:t>
            </a:r>
            <a:endParaRPr lang="en-US" altLang="ja-JP" sz="1100" dirty="0">
              <a:solidFill>
                <a:prstClr val="black"/>
              </a:solidFill>
            </a:endParaRPr>
          </a:p>
        </p:txBody>
      </p:sp>
      <p:pic>
        <p:nvPicPr>
          <p:cNvPr id="16" name="図 15">
            <a:extLst>
              <a:ext uri="{FF2B5EF4-FFF2-40B4-BE49-F238E27FC236}">
                <a16:creationId xmlns:a16="http://schemas.microsoft.com/office/drawing/2014/main" id="{5D5EF26E-1057-AF4B-A40B-63EDE3C4C712}"/>
              </a:ext>
            </a:extLst>
          </p:cNvPr>
          <p:cNvPicPr>
            <a:picLocks noChangeAspect="1"/>
          </p:cNvPicPr>
          <p:nvPr/>
        </p:nvPicPr>
        <p:blipFill>
          <a:blip r:embed="rId4"/>
          <a:stretch>
            <a:fillRect/>
          </a:stretch>
        </p:blipFill>
        <p:spPr>
          <a:xfrm>
            <a:off x="4845258" y="7311344"/>
            <a:ext cx="1081315" cy="1560534"/>
          </a:xfrm>
          <a:prstGeom prst="rect">
            <a:avLst/>
          </a:prstGeom>
        </p:spPr>
      </p:pic>
      <p:sp>
        <p:nvSpPr>
          <p:cNvPr id="15" name="正方形/長方形 14">
            <a:extLst>
              <a:ext uri="{FF2B5EF4-FFF2-40B4-BE49-F238E27FC236}">
                <a16:creationId xmlns:a16="http://schemas.microsoft.com/office/drawing/2014/main" id="{ECFAA351-67A8-1943-944B-56547B3EABF3}"/>
              </a:ext>
            </a:extLst>
          </p:cNvPr>
          <p:cNvSpPr/>
          <p:nvPr/>
        </p:nvSpPr>
        <p:spPr>
          <a:xfrm>
            <a:off x="465949" y="6389373"/>
            <a:ext cx="3429000" cy="246221"/>
          </a:xfrm>
          <a:prstGeom prst="rect">
            <a:avLst/>
          </a:prstGeom>
        </p:spPr>
        <p:txBody>
          <a:bodyPr>
            <a:spAutoFit/>
          </a:bodyPr>
          <a:lstStyle/>
          <a:p>
            <a:pPr marL="179387" lvl="0"/>
            <a:r>
              <a:rPr lang="ja-JP" altLang="en-US" sz="1000">
                <a:solidFill>
                  <a:prstClr val="black"/>
                </a:solidFill>
              </a:rPr>
              <a:t>（雛形は本手引書末尾に用意しております）</a:t>
            </a:r>
            <a:endParaRPr lang="en-US" altLang="ja-JP" sz="1000" dirty="0">
              <a:solidFill>
                <a:prstClr val="black"/>
              </a:solidFill>
            </a:endParaRPr>
          </a:p>
        </p:txBody>
      </p:sp>
      <p:sp>
        <p:nvSpPr>
          <p:cNvPr id="18" name="スライド番号プレースホルダー 3">
            <a:extLst>
              <a:ext uri="{FF2B5EF4-FFF2-40B4-BE49-F238E27FC236}">
                <a16:creationId xmlns:a16="http://schemas.microsoft.com/office/drawing/2014/main" id="{669E1526-5076-8547-9B01-51D73ADECDC6}"/>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3</a:t>
            </a:fld>
            <a:endParaRPr lang="ja-JP" altLang="en-US" sz="1050"/>
          </a:p>
        </p:txBody>
      </p:sp>
    </p:spTree>
    <p:extLst>
      <p:ext uri="{BB962C8B-B14F-4D97-AF65-F5344CB8AC3E}">
        <p14:creationId xmlns:p14="http://schemas.microsoft.com/office/powerpoint/2010/main" val="3968687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364057" y="357723"/>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572775" y="504652"/>
            <a:ext cx="301686" cy="369332"/>
          </a:xfrm>
          <a:prstGeom prst="rect">
            <a:avLst/>
          </a:prstGeom>
          <a:noFill/>
        </p:spPr>
        <p:txBody>
          <a:bodyPr wrap="none" rtlCol="0">
            <a:spAutoFit/>
          </a:bodyPr>
          <a:lstStyle/>
          <a:p>
            <a:r>
              <a:rPr kumimoji="1" lang="en-US" altLang="ja-JP" dirty="0"/>
              <a:t>1</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173039" y="387282"/>
            <a:ext cx="4875979"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研修開始に向けた準備</a:t>
            </a:r>
            <a:endParaRPr lang="ja-JP" altLang="en-US" dirty="0"/>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1215530" y="689317"/>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Preparation</a:t>
            </a:r>
            <a:endParaRPr lang="ja-JP" altLang="en-US" sz="1400"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151519" y="997908"/>
            <a:ext cx="5004000" cy="30618"/>
          </a:xfrm>
          <a:prstGeom prst="rect">
            <a:avLst/>
          </a:prstGeom>
        </p:spPr>
      </p:pic>
      <p:sp>
        <p:nvSpPr>
          <p:cNvPr id="12" name="Text Placeholder 7">
            <a:extLst>
              <a:ext uri="{FF2B5EF4-FFF2-40B4-BE49-F238E27FC236}">
                <a16:creationId xmlns:a16="http://schemas.microsoft.com/office/drawing/2014/main" id="{E5567CBF-A14B-9247-A41B-BFAA71EBA271}"/>
              </a:ext>
            </a:extLst>
          </p:cNvPr>
          <p:cNvSpPr txBox="1">
            <a:spLocks/>
          </p:cNvSpPr>
          <p:nvPr/>
        </p:nvSpPr>
        <p:spPr>
          <a:xfrm>
            <a:off x="492386" y="1365455"/>
            <a:ext cx="5787833" cy="644211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b="1"/>
              <a:t>注）コードの 研修対象者への割り当て方</a:t>
            </a: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pPr marL="0" indent="0">
              <a:buNone/>
            </a:pPr>
            <a:endParaRPr lang="en-US" altLang="ja-JP" sz="1400" b="1" dirty="0"/>
          </a:p>
          <a:p>
            <a:r>
              <a:rPr lang="ja-JP" altLang="en-US" sz="1100"/>
              <a:t>今回研修の対象となるコースは、</a:t>
            </a:r>
            <a:r>
              <a:rPr lang="en-US" altLang="ja-JP" sz="1100" dirty="0"/>
              <a:t>FASS</a:t>
            </a:r>
            <a:r>
              <a:rPr lang="ja-JP" altLang="en-US" sz="1100"/>
              <a:t>検定対策講座「資産コース」、「決算コース」、「税務コース」、「資金コース」の</a:t>
            </a:r>
            <a:r>
              <a:rPr lang="en-US" altLang="ja-JP" sz="1100" dirty="0"/>
              <a:t>4</a:t>
            </a:r>
            <a:r>
              <a:rPr lang="ja-JP" altLang="en-US" sz="1100"/>
              <a:t>つのコースとなります。</a:t>
            </a:r>
            <a:endParaRPr lang="en-US" altLang="ja-JP" sz="1100" dirty="0"/>
          </a:p>
          <a:p>
            <a:r>
              <a:rPr lang="ja-JP" altLang="en-US" sz="1100"/>
              <a:t>お申し込み数に応じて、各コース人数分のプリペイドコードが発行されます。</a:t>
            </a:r>
            <a:endParaRPr lang="en-US" altLang="ja-JP" sz="1100" dirty="0"/>
          </a:p>
          <a:p>
            <a:r>
              <a:rPr lang="ja-JP" altLang="en-US" sz="1100"/>
              <a:t>プリペイドコードの有効期限はご購入から</a:t>
            </a:r>
            <a:r>
              <a:rPr lang="en-US" altLang="ja-JP" sz="1100" dirty="0"/>
              <a:t>1</a:t>
            </a:r>
            <a:r>
              <a:rPr lang="ja-JP" altLang="en-US" sz="1100"/>
              <a:t>年となります。それまでに、対象者に登録手続きを実施させるようにしてください（研修（</a:t>
            </a:r>
            <a:r>
              <a:rPr lang="en-US" altLang="ja-JP" sz="1100" dirty="0"/>
              <a:t>E-</a:t>
            </a:r>
            <a:r>
              <a:rPr lang="ja-JP" altLang="en-US" sz="1100"/>
              <a:t>ラーニング）は期限なく利用可能ですが、コードの登録手続きが</a:t>
            </a:r>
            <a:r>
              <a:rPr lang="en-US" altLang="ja-JP" sz="1100" dirty="0"/>
              <a:t>1</a:t>
            </a:r>
            <a:r>
              <a:rPr lang="ja-JP" altLang="en-US" sz="1100"/>
              <a:t>年以内となりますのでご留意ください）</a:t>
            </a:r>
            <a:endParaRPr lang="en-US" altLang="ja-JP" sz="1100" dirty="0"/>
          </a:p>
          <a:p>
            <a:endParaRPr lang="en-US" altLang="ja-JP" sz="1100" dirty="0"/>
          </a:p>
          <a:p>
            <a:r>
              <a:rPr lang="ja-JP" altLang="en-US" sz="1100"/>
              <a:t>プリペイドコードの横の列に、研修対象者の氏名を入れ、エクセルを案内メールに添付して、コードを割り当てる方法や、個別に</a:t>
            </a:r>
            <a:r>
              <a:rPr lang="en-US" altLang="ja-JP" sz="1100" dirty="0"/>
              <a:t>1</a:t>
            </a:r>
            <a:r>
              <a:rPr lang="ja-JP" altLang="en-US" sz="1100"/>
              <a:t>つ</a:t>
            </a:r>
            <a:r>
              <a:rPr lang="en-US" altLang="ja-JP" sz="1100" dirty="0"/>
              <a:t>1</a:t>
            </a:r>
            <a:r>
              <a:rPr lang="ja-JP" altLang="en-US" sz="1100"/>
              <a:t>つのコードをメール文内に埋め込んで案内する方法もございます。扱いやすい形で、コードを割り当て、ご利用ください。</a:t>
            </a:r>
            <a:endParaRPr lang="en-US" altLang="ja-JP" sz="1100" dirty="0"/>
          </a:p>
          <a:p>
            <a:endParaRPr lang="en-US" altLang="ja-JP" sz="1100" dirty="0"/>
          </a:p>
          <a:p>
            <a:r>
              <a:rPr lang="ja-JP" altLang="en-US" sz="1100"/>
              <a:t>プリペイドコードのダウンロード</a:t>
            </a:r>
            <a:r>
              <a:rPr lang="en-US" altLang="ja-JP" sz="1100" dirty="0"/>
              <a:t>URL</a:t>
            </a:r>
            <a:r>
              <a:rPr lang="ja-JP" altLang="en-US" sz="1100"/>
              <a:t>のファイル形式は</a:t>
            </a:r>
            <a:r>
              <a:rPr lang="en-US" altLang="ja-JP" sz="1100" dirty="0"/>
              <a:t>csv</a:t>
            </a:r>
            <a:r>
              <a:rPr lang="ja-JP" altLang="en-US" sz="1100"/>
              <a:t>ファイルとなっておりますため、エクセルとしてファイルを開きますとプリペイドコードが文字化けしている場合がございます。その場合にはメモ帳等のテキストファイルとして開いていただけますと問題が解消いたしますのでお試しください。</a:t>
            </a:r>
            <a:endParaRPr lang="en-US" altLang="ja-JP" sz="1100" dirty="0"/>
          </a:p>
        </p:txBody>
      </p:sp>
      <p:pic>
        <p:nvPicPr>
          <p:cNvPr id="20" name="図 19">
            <a:extLst>
              <a:ext uri="{FF2B5EF4-FFF2-40B4-BE49-F238E27FC236}">
                <a16:creationId xmlns:a16="http://schemas.microsoft.com/office/drawing/2014/main" id="{B5D6146A-7B46-314C-9DF3-5075C5A6BFC4}"/>
              </a:ext>
            </a:extLst>
          </p:cNvPr>
          <p:cNvPicPr>
            <a:picLocks noChangeAspect="1"/>
          </p:cNvPicPr>
          <p:nvPr/>
        </p:nvPicPr>
        <p:blipFill rotWithShape="1">
          <a:blip r:embed="rId3"/>
          <a:srcRect t="34819" r="2138" b="3315"/>
          <a:stretch/>
        </p:blipFill>
        <p:spPr>
          <a:xfrm>
            <a:off x="572775" y="1989261"/>
            <a:ext cx="4298419" cy="2390204"/>
          </a:xfrm>
          <a:prstGeom prst="rect">
            <a:avLst/>
          </a:prstGeom>
        </p:spPr>
      </p:pic>
      <p:sp>
        <p:nvSpPr>
          <p:cNvPr id="21" name="正方形/長方形 20">
            <a:extLst>
              <a:ext uri="{FF2B5EF4-FFF2-40B4-BE49-F238E27FC236}">
                <a16:creationId xmlns:a16="http://schemas.microsoft.com/office/drawing/2014/main" id="{BC3C1B9F-C0C1-964E-BB97-AB558F9B14A3}"/>
              </a:ext>
            </a:extLst>
          </p:cNvPr>
          <p:cNvSpPr/>
          <p:nvPr/>
        </p:nvSpPr>
        <p:spPr>
          <a:xfrm>
            <a:off x="522668" y="1690883"/>
            <a:ext cx="2693366" cy="261610"/>
          </a:xfrm>
          <a:prstGeom prst="rect">
            <a:avLst/>
          </a:prstGeom>
        </p:spPr>
        <p:txBody>
          <a:bodyPr wrap="none">
            <a:spAutoFit/>
          </a:bodyPr>
          <a:lstStyle/>
          <a:p>
            <a:r>
              <a:rPr lang="ja-JP" altLang="en-US" sz="1100"/>
              <a:t>（プリペイドコードファイルサンプル）</a:t>
            </a:r>
          </a:p>
        </p:txBody>
      </p:sp>
      <p:sp>
        <p:nvSpPr>
          <p:cNvPr id="13" name="スライド番号プレースホルダー 3">
            <a:extLst>
              <a:ext uri="{FF2B5EF4-FFF2-40B4-BE49-F238E27FC236}">
                <a16:creationId xmlns:a16="http://schemas.microsoft.com/office/drawing/2014/main" id="{C628080D-545B-3F4A-92A0-EDCEA1D49F4E}"/>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4</a:t>
            </a:fld>
            <a:endParaRPr lang="ja-JP" altLang="en-US" sz="1050"/>
          </a:p>
        </p:txBody>
      </p:sp>
    </p:spTree>
    <p:extLst>
      <p:ext uri="{BB962C8B-B14F-4D97-AF65-F5344CB8AC3E}">
        <p14:creationId xmlns:p14="http://schemas.microsoft.com/office/powerpoint/2010/main" val="154996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151519" y="997908"/>
            <a:ext cx="5004000" cy="30618"/>
          </a:xfrm>
          <a:prstGeom prst="rect">
            <a:avLst/>
          </a:prstGeom>
        </p:spPr>
      </p:pic>
      <p:sp>
        <p:nvSpPr>
          <p:cNvPr id="35" name="フレーム 34">
            <a:extLst>
              <a:ext uri="{FF2B5EF4-FFF2-40B4-BE49-F238E27FC236}">
                <a16:creationId xmlns:a16="http://schemas.microsoft.com/office/drawing/2014/main" id="{0B9B9DFB-74CD-C843-A746-BF6132268E88}"/>
              </a:ext>
            </a:extLst>
          </p:cNvPr>
          <p:cNvSpPr/>
          <p:nvPr/>
        </p:nvSpPr>
        <p:spPr>
          <a:xfrm>
            <a:off x="342537" y="364278"/>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6" name="テキスト ボックス 35">
            <a:extLst>
              <a:ext uri="{FF2B5EF4-FFF2-40B4-BE49-F238E27FC236}">
                <a16:creationId xmlns:a16="http://schemas.microsoft.com/office/drawing/2014/main" id="{076263BA-AD2B-BC4B-893C-59CB4DE4CCD0}"/>
              </a:ext>
            </a:extLst>
          </p:cNvPr>
          <p:cNvSpPr txBox="1"/>
          <p:nvPr/>
        </p:nvSpPr>
        <p:spPr>
          <a:xfrm>
            <a:off x="551255" y="511207"/>
            <a:ext cx="301686" cy="369332"/>
          </a:xfrm>
          <a:prstGeom prst="rect">
            <a:avLst/>
          </a:prstGeom>
          <a:noFill/>
        </p:spPr>
        <p:txBody>
          <a:bodyPr wrap="none" rtlCol="0">
            <a:spAutoFit/>
          </a:bodyPr>
          <a:lstStyle/>
          <a:p>
            <a:r>
              <a:rPr lang="en-US" altLang="ja-JP" dirty="0"/>
              <a:t>2</a:t>
            </a:r>
            <a:endParaRPr kumimoji="1" lang="ja-JP" altLang="en-US"/>
          </a:p>
        </p:txBody>
      </p:sp>
      <p:sp>
        <p:nvSpPr>
          <p:cNvPr id="38" name="Text Placeholder 6">
            <a:extLst>
              <a:ext uri="{FF2B5EF4-FFF2-40B4-BE49-F238E27FC236}">
                <a16:creationId xmlns:a16="http://schemas.microsoft.com/office/drawing/2014/main" id="{E9100FBB-9982-0C44-8510-4ED4C32D2253}"/>
              </a:ext>
            </a:extLst>
          </p:cNvPr>
          <p:cNvSpPr txBox="1">
            <a:spLocks/>
          </p:cNvSpPr>
          <p:nvPr/>
        </p:nvSpPr>
        <p:spPr>
          <a:xfrm>
            <a:off x="1194010" y="695872"/>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Conduct the test</a:t>
            </a:r>
            <a:endParaRPr lang="ja-JP" altLang="en-US" sz="1400" dirty="0"/>
          </a:p>
        </p:txBody>
      </p:sp>
      <p:sp>
        <p:nvSpPr>
          <p:cNvPr id="10" name="Text Placeholder 7">
            <a:extLst>
              <a:ext uri="{FF2B5EF4-FFF2-40B4-BE49-F238E27FC236}">
                <a16:creationId xmlns:a16="http://schemas.microsoft.com/office/drawing/2014/main" id="{7D1B724A-82B4-8C4F-AC2F-9C49F0824D57}"/>
              </a:ext>
            </a:extLst>
          </p:cNvPr>
          <p:cNvSpPr txBox="1">
            <a:spLocks/>
          </p:cNvSpPr>
          <p:nvPr/>
        </p:nvSpPr>
        <p:spPr>
          <a:xfrm>
            <a:off x="367686" y="1574582"/>
            <a:ext cx="5787833" cy="5403235"/>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defTabSz="914400">
              <a:lnSpc>
                <a:spcPct val="100000"/>
              </a:lnSpc>
              <a:spcBef>
                <a:spcPts val="0"/>
              </a:spcBef>
              <a:buNone/>
            </a:pPr>
            <a:r>
              <a:rPr lang="en-US" altLang="ja-JP" sz="1400" b="1" dirty="0">
                <a:solidFill>
                  <a:prstClr val="black"/>
                </a:solidFill>
              </a:rPr>
              <a:t>1</a:t>
            </a:r>
            <a:r>
              <a:rPr lang="ja-JP" altLang="en-US" sz="1400" b="1" dirty="0">
                <a:solidFill>
                  <a:prstClr val="black"/>
                </a:solidFill>
              </a:rPr>
              <a:t>）</a:t>
            </a:r>
            <a:r>
              <a:rPr lang="en-US" altLang="ja-JP" sz="1400" b="1" dirty="0">
                <a:solidFill>
                  <a:prstClr val="black"/>
                </a:solidFill>
              </a:rPr>
              <a:t> </a:t>
            </a:r>
            <a:r>
              <a:rPr lang="ja-JP" altLang="en-US" sz="1400" b="1">
                <a:solidFill>
                  <a:prstClr val="black"/>
                </a:solidFill>
              </a:rPr>
              <a:t>対象者へ</a:t>
            </a:r>
            <a:r>
              <a:rPr lang="en" altLang="ja-JP" sz="1400" b="1" dirty="0">
                <a:solidFill>
                  <a:prstClr val="black"/>
                </a:solidFill>
              </a:rPr>
              <a:t>FASS</a:t>
            </a:r>
            <a:r>
              <a:rPr lang="ja-JP" altLang="en-US" sz="1400" b="1">
                <a:solidFill>
                  <a:prstClr val="black"/>
                </a:solidFill>
              </a:rPr>
              <a:t>検定の</a:t>
            </a:r>
            <a:r>
              <a:rPr lang="ja-JP" altLang="en-US" sz="1400" b="1" dirty="0">
                <a:solidFill>
                  <a:prstClr val="black"/>
                </a:solidFill>
              </a:rPr>
              <a:t>受験方法の案内を行う</a:t>
            </a:r>
            <a:endParaRPr lang="en-US" altLang="ja-JP" sz="1400" b="1" dirty="0">
              <a:solidFill>
                <a:prstClr val="black"/>
              </a:solidFill>
            </a:endParaRPr>
          </a:p>
          <a:p>
            <a:pPr marL="269875" indent="-90488"/>
            <a:r>
              <a:rPr lang="ja-JP" altLang="en-US" sz="1100" dirty="0"/>
              <a:t>商品申し込み時に、お申込者の登録メールアドレス宛に送付</a:t>
            </a:r>
            <a:r>
              <a:rPr lang="ja-JP" altLang="en-US" sz="1100"/>
              <a:t>されております</a:t>
            </a:r>
            <a:r>
              <a:rPr lang="ja-JP" altLang="en" sz="1100" b="1"/>
              <a:t>「</a:t>
            </a:r>
            <a:r>
              <a:rPr lang="en" altLang="ja-JP" sz="1100" b="1" dirty="0"/>
              <a:t>FASS</a:t>
            </a:r>
            <a:r>
              <a:rPr lang="ja-JP" altLang="en-US" sz="1100" b="1"/>
              <a:t>検定社内団体受験</a:t>
            </a:r>
            <a:r>
              <a:rPr lang="en" altLang="ja-JP" sz="1100" b="1" dirty="0"/>
              <a:t>ID</a:t>
            </a:r>
            <a:r>
              <a:rPr lang="ja-JP" altLang="en" sz="1100" b="1"/>
              <a:t>」</a:t>
            </a:r>
            <a:r>
              <a:rPr lang="ja-JP" altLang="en-US" sz="1100" b="1"/>
              <a:t>に関するご案内</a:t>
            </a:r>
            <a:r>
              <a:rPr lang="ja-JP" altLang="en-US" sz="1100"/>
              <a:t>を</a:t>
            </a:r>
            <a:r>
              <a:rPr lang="ja-JP" altLang="en-US" sz="1100" dirty="0"/>
              <a:t>ご覧ください。</a:t>
            </a:r>
            <a:endParaRPr lang="en-US" altLang="ja-JP" sz="1100" dirty="0"/>
          </a:p>
          <a:p>
            <a:pPr marL="269875" indent="-90488"/>
            <a:r>
              <a:rPr lang="ja-JP" altLang="en-US" sz="1100"/>
              <a:t>本メール中のダウンロード</a:t>
            </a:r>
            <a:r>
              <a:rPr lang="en-US" altLang="ja-JP" sz="1100" dirty="0"/>
              <a:t>URL</a:t>
            </a:r>
            <a:r>
              <a:rPr lang="ja-JP" altLang="en-US" sz="1100"/>
              <a:t>より入手できる</a:t>
            </a:r>
            <a:r>
              <a:rPr lang="en-US" altLang="ja-JP" sz="1100" dirty="0"/>
              <a:t>CSV</a:t>
            </a:r>
            <a:r>
              <a:rPr lang="ja-JP" altLang="en-US" sz="1100" dirty="0"/>
              <a:t>ファイルの受験</a:t>
            </a:r>
            <a:r>
              <a:rPr lang="en-US" altLang="ja-JP" sz="1100" dirty="0"/>
              <a:t>ID</a:t>
            </a:r>
            <a:r>
              <a:rPr lang="ja-JP" altLang="en-US" sz="1100" dirty="0"/>
              <a:t>を、対象者に割り当ててください。</a:t>
            </a:r>
            <a:endParaRPr lang="en-US" altLang="ja-JP" sz="1100" dirty="0"/>
          </a:p>
          <a:p>
            <a:pPr marL="269875" indent="-90488"/>
            <a:r>
              <a:rPr lang="ja-JP" altLang="en-US" sz="1100" dirty="0"/>
              <a:t>対象者向けに、試験受験方法を記載したメール案内文（テンプレート②）をご用意しております。情報を追加・編集し、対象者へ案内ください。</a:t>
            </a:r>
            <a:endParaRPr lang="en-US" altLang="ja-JP" sz="1100" dirty="0"/>
          </a:p>
          <a:p>
            <a:pPr marL="269875" indent="-90488"/>
            <a:endParaRPr lang="en-US" altLang="ja-JP" sz="1100" dirty="0"/>
          </a:p>
          <a:p>
            <a:pPr marL="179387" indent="0">
              <a:buNone/>
            </a:pPr>
            <a:r>
              <a:rPr lang="ja-JP" altLang="en-US" sz="1100" b="1" dirty="0"/>
              <a:t>▼本ステップで使う雛形</a:t>
            </a:r>
            <a:endParaRPr lang="en-US" altLang="ja-JP" sz="1100" b="1" dirty="0"/>
          </a:p>
          <a:p>
            <a:pPr marL="179387" indent="0">
              <a:buNone/>
            </a:pPr>
            <a:endParaRPr lang="en-US" altLang="ja-JP" sz="1100" dirty="0"/>
          </a:p>
          <a:p>
            <a:pPr marL="179387" indent="0">
              <a:buNone/>
            </a:pPr>
            <a:endParaRPr lang="en-US" altLang="ja-JP" sz="1100" dirty="0"/>
          </a:p>
          <a:p>
            <a:pPr marL="179387" indent="0">
              <a:buNone/>
            </a:pPr>
            <a:endParaRPr lang="en-US" altLang="ja-JP" sz="1100" dirty="0"/>
          </a:p>
          <a:p>
            <a:pPr marL="179387" indent="0">
              <a:buNone/>
            </a:pPr>
            <a:endParaRPr lang="en-US" altLang="ja-JP" sz="1100" dirty="0"/>
          </a:p>
          <a:p>
            <a:pPr marL="0" lvl="0" indent="0" defTabSz="914400">
              <a:lnSpc>
                <a:spcPct val="100000"/>
              </a:lnSpc>
              <a:spcBef>
                <a:spcPts val="0"/>
              </a:spcBef>
              <a:buNone/>
            </a:pPr>
            <a:r>
              <a:rPr lang="en-US" altLang="ja-JP" sz="1400" b="1" dirty="0">
                <a:solidFill>
                  <a:prstClr val="black"/>
                </a:solidFill>
              </a:rPr>
              <a:t>2</a:t>
            </a:r>
            <a:r>
              <a:rPr lang="ja-JP" altLang="en-US" sz="1400" b="1" dirty="0">
                <a:solidFill>
                  <a:prstClr val="black"/>
                </a:solidFill>
              </a:rPr>
              <a:t>）未受験者の確認・フォローを行う（必要に応じて）</a:t>
            </a:r>
            <a:endParaRPr lang="en-US" altLang="ja-JP" sz="1400" b="1" dirty="0">
              <a:solidFill>
                <a:prstClr val="black"/>
              </a:solidFill>
            </a:endParaRPr>
          </a:p>
          <a:p>
            <a:pPr marL="269875" indent="-90488"/>
            <a:r>
              <a:rPr lang="ja-JP" altLang="en-US" sz="1100" dirty="0"/>
              <a:t>商品申し込み後、お申込者の登録</a:t>
            </a:r>
            <a:r>
              <a:rPr lang="ja-JP" altLang="en-US" sz="1100"/>
              <a:t>メールアドレス宛に</a:t>
            </a:r>
            <a:r>
              <a:rPr lang="ja-JP" altLang="en-US" sz="1100" b="1"/>
              <a:t>「試験結果確認方法」に関するご案内</a:t>
            </a:r>
            <a:r>
              <a:rPr lang="ja-JP" altLang="en-US" sz="1100"/>
              <a:t>を</a:t>
            </a:r>
            <a:r>
              <a:rPr lang="ja-JP" altLang="en-US" sz="1100" dirty="0"/>
              <a:t>送付いたします。</a:t>
            </a:r>
            <a:endParaRPr lang="en-US" altLang="ja-JP" sz="1100" dirty="0"/>
          </a:p>
          <a:p>
            <a:pPr marL="269875" indent="-90488"/>
            <a:r>
              <a:rPr lang="ja-JP" altLang="en-US" sz="1100" dirty="0"/>
              <a:t>本メール中に記載している</a:t>
            </a:r>
            <a:r>
              <a:rPr lang="en-US" altLang="ja-JP" sz="1100" dirty="0"/>
              <a:t>URL</a:t>
            </a:r>
            <a:r>
              <a:rPr lang="ja-JP" altLang="en-US" sz="1100" dirty="0"/>
              <a:t>から、受験結果が掲載されていない</a:t>
            </a:r>
            <a:r>
              <a:rPr lang="en-US" altLang="ja-JP" sz="1100" dirty="0"/>
              <a:t>ID</a:t>
            </a:r>
            <a:r>
              <a:rPr lang="ja-JP" altLang="en-US" sz="1100" dirty="0"/>
              <a:t>がある場合、未受験者が誰か確認し、期日内に受験するようご案内ください。</a:t>
            </a:r>
            <a:endParaRPr lang="en-US" altLang="ja-JP" sz="1100" dirty="0"/>
          </a:p>
          <a:p>
            <a:pPr marL="269875" indent="-90488"/>
            <a:endParaRPr lang="en-US" altLang="ja-JP" sz="1100" dirty="0"/>
          </a:p>
          <a:p>
            <a:pPr marL="179387" indent="0">
              <a:buNone/>
            </a:pPr>
            <a:r>
              <a:rPr lang="ja-JP" altLang="en-US" sz="1100" b="1" dirty="0"/>
              <a:t>▼本ステップ参考雛形</a:t>
            </a:r>
            <a:endParaRPr lang="en-US" altLang="ja-JP" sz="1100" b="1" dirty="0"/>
          </a:p>
          <a:p>
            <a:pPr marL="269875" indent="-90488"/>
            <a:endParaRPr lang="en-US" altLang="ja-JP" sz="1100" dirty="0"/>
          </a:p>
          <a:p>
            <a:pPr marL="269875" indent="-90488"/>
            <a:endParaRPr lang="ja-JP" altLang="en-US" sz="1100" dirty="0"/>
          </a:p>
        </p:txBody>
      </p:sp>
      <p:sp>
        <p:nvSpPr>
          <p:cNvPr id="11" name="Text Placeholder 7">
            <a:extLst>
              <a:ext uri="{FF2B5EF4-FFF2-40B4-BE49-F238E27FC236}">
                <a16:creationId xmlns:a16="http://schemas.microsoft.com/office/drawing/2014/main" id="{7DDE3547-DF23-D145-9010-691D555680E7}"/>
              </a:ext>
            </a:extLst>
          </p:cNvPr>
          <p:cNvSpPr txBox="1">
            <a:spLocks/>
          </p:cNvSpPr>
          <p:nvPr/>
        </p:nvSpPr>
        <p:spPr>
          <a:xfrm>
            <a:off x="293268" y="1107206"/>
            <a:ext cx="5776721" cy="22229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a:t>「</a:t>
            </a:r>
            <a:r>
              <a:rPr lang="en-US" altLang="ja-JP" sz="1200" dirty="0"/>
              <a:t>1.</a:t>
            </a:r>
            <a:r>
              <a:rPr lang="ja-JP" altLang="en-US" sz="1200"/>
              <a:t>研修開始に向けた準備」完了後、以下を実施してください。</a:t>
            </a:r>
            <a:endParaRPr lang="en-US" altLang="ja-JP" sz="1050" dirty="0"/>
          </a:p>
        </p:txBody>
      </p:sp>
      <p:sp>
        <p:nvSpPr>
          <p:cNvPr id="12" name="Text Placeholder 7">
            <a:extLst>
              <a:ext uri="{FF2B5EF4-FFF2-40B4-BE49-F238E27FC236}">
                <a16:creationId xmlns:a16="http://schemas.microsoft.com/office/drawing/2014/main" id="{E49BBCD5-B18F-D540-B7E6-6F4F62FEA739}"/>
              </a:ext>
            </a:extLst>
          </p:cNvPr>
          <p:cNvSpPr txBox="1">
            <a:spLocks/>
          </p:cNvSpPr>
          <p:nvPr/>
        </p:nvSpPr>
        <p:spPr>
          <a:xfrm>
            <a:off x="1153323" y="409146"/>
            <a:ext cx="5092055"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経理・財務スキル検定（</a:t>
            </a:r>
            <a:r>
              <a:rPr lang="en" altLang="ja-JP" dirty="0"/>
              <a:t>FASS</a:t>
            </a:r>
            <a:r>
              <a:rPr lang="ja-JP" altLang="en"/>
              <a:t>）</a:t>
            </a:r>
            <a:r>
              <a:rPr lang="ja-JP" altLang="en-US"/>
              <a:t>の実施</a:t>
            </a:r>
            <a:endParaRPr lang="ja-JP" altLang="en-US" dirty="0"/>
          </a:p>
        </p:txBody>
      </p:sp>
      <p:pic>
        <p:nvPicPr>
          <p:cNvPr id="13" name="図 12">
            <a:extLst>
              <a:ext uri="{FF2B5EF4-FFF2-40B4-BE49-F238E27FC236}">
                <a16:creationId xmlns:a16="http://schemas.microsoft.com/office/drawing/2014/main" id="{B1E3029A-183A-944B-9444-D0839ACC2F7D}"/>
              </a:ext>
            </a:extLst>
          </p:cNvPr>
          <p:cNvPicPr>
            <a:picLocks noChangeAspect="1"/>
          </p:cNvPicPr>
          <p:nvPr/>
        </p:nvPicPr>
        <p:blipFill>
          <a:blip r:embed="rId3">
            <a:duotone>
              <a:schemeClr val="accent5">
                <a:shade val="45000"/>
                <a:satMod val="135000"/>
              </a:schemeClr>
              <a:prstClr val="white"/>
            </a:duotone>
          </a:blip>
          <a:stretch>
            <a:fillRect/>
          </a:stretch>
        </p:blipFill>
        <p:spPr>
          <a:xfrm>
            <a:off x="745779" y="3526537"/>
            <a:ext cx="448231" cy="448231"/>
          </a:xfrm>
          <a:prstGeom prst="rect">
            <a:avLst/>
          </a:prstGeom>
        </p:spPr>
      </p:pic>
      <p:sp>
        <p:nvSpPr>
          <p:cNvPr id="14" name="Text Placeholder 7">
            <a:extLst>
              <a:ext uri="{FF2B5EF4-FFF2-40B4-BE49-F238E27FC236}">
                <a16:creationId xmlns:a16="http://schemas.microsoft.com/office/drawing/2014/main" id="{83F2A6EB-5D53-544F-A1E1-988C1076D458}"/>
              </a:ext>
            </a:extLst>
          </p:cNvPr>
          <p:cNvSpPr txBox="1">
            <a:spLocks/>
          </p:cNvSpPr>
          <p:nvPr/>
        </p:nvSpPr>
        <p:spPr>
          <a:xfrm>
            <a:off x="1194009" y="3627148"/>
            <a:ext cx="4423020"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dirty="0"/>
              <a:t>メールテンプレート</a:t>
            </a:r>
            <a:r>
              <a:rPr lang="ja-JP" altLang="en-US" sz="1200" b="1"/>
              <a:t>②：</a:t>
            </a:r>
            <a:r>
              <a:rPr lang="en" altLang="ja-JP" sz="1200" b="1" dirty="0"/>
              <a:t> FASS</a:t>
            </a:r>
            <a:r>
              <a:rPr lang="ja-JP" altLang="en-US" sz="1200" b="1"/>
              <a:t>検定受験案内（研修対象者宛</a:t>
            </a:r>
            <a:r>
              <a:rPr lang="ja-JP" altLang="en-US" sz="1200" b="1" dirty="0"/>
              <a:t>）</a:t>
            </a:r>
          </a:p>
        </p:txBody>
      </p:sp>
      <p:pic>
        <p:nvPicPr>
          <p:cNvPr id="15" name="図 14">
            <a:extLst>
              <a:ext uri="{FF2B5EF4-FFF2-40B4-BE49-F238E27FC236}">
                <a16:creationId xmlns:a16="http://schemas.microsoft.com/office/drawing/2014/main" id="{5D2D3940-5242-1341-A1A1-2164F6FFF223}"/>
              </a:ext>
            </a:extLst>
          </p:cNvPr>
          <p:cNvPicPr>
            <a:picLocks noChangeAspect="1"/>
          </p:cNvPicPr>
          <p:nvPr/>
        </p:nvPicPr>
        <p:blipFill>
          <a:blip r:embed="rId3">
            <a:duotone>
              <a:schemeClr val="accent5">
                <a:shade val="45000"/>
                <a:satMod val="135000"/>
              </a:schemeClr>
              <a:prstClr val="white"/>
            </a:duotone>
          </a:blip>
          <a:stretch>
            <a:fillRect/>
          </a:stretch>
        </p:blipFill>
        <p:spPr>
          <a:xfrm>
            <a:off x="745779" y="6027334"/>
            <a:ext cx="448231" cy="448231"/>
          </a:xfrm>
          <a:prstGeom prst="rect">
            <a:avLst/>
          </a:prstGeom>
        </p:spPr>
      </p:pic>
      <p:sp>
        <p:nvSpPr>
          <p:cNvPr id="16" name="Text Placeholder 7">
            <a:extLst>
              <a:ext uri="{FF2B5EF4-FFF2-40B4-BE49-F238E27FC236}">
                <a16:creationId xmlns:a16="http://schemas.microsoft.com/office/drawing/2014/main" id="{9029C6B9-5999-9F40-8A20-0BE76B7CCA41}"/>
              </a:ext>
            </a:extLst>
          </p:cNvPr>
          <p:cNvSpPr txBox="1">
            <a:spLocks/>
          </p:cNvSpPr>
          <p:nvPr/>
        </p:nvSpPr>
        <p:spPr>
          <a:xfrm>
            <a:off x="1183960" y="6120528"/>
            <a:ext cx="4794809"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dirty="0"/>
              <a:t>メールテンプレート③：試験未受験者への</a:t>
            </a:r>
            <a:r>
              <a:rPr lang="ja-JP" altLang="en-US" sz="1200" b="1"/>
              <a:t>再案内（研修対象者宛</a:t>
            </a:r>
            <a:r>
              <a:rPr lang="ja-JP" altLang="en-US" sz="1200" b="1" dirty="0"/>
              <a:t>）</a:t>
            </a:r>
          </a:p>
        </p:txBody>
      </p:sp>
      <p:sp>
        <p:nvSpPr>
          <p:cNvPr id="17" name="スライド番号プレースホルダー 3">
            <a:extLst>
              <a:ext uri="{FF2B5EF4-FFF2-40B4-BE49-F238E27FC236}">
                <a16:creationId xmlns:a16="http://schemas.microsoft.com/office/drawing/2014/main" id="{D984230A-9842-2743-A912-7DA0DE0337C0}"/>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5</a:t>
            </a:fld>
            <a:endParaRPr lang="ja-JP" altLang="en-US" sz="1050"/>
          </a:p>
        </p:txBody>
      </p:sp>
    </p:spTree>
    <p:extLst>
      <p:ext uri="{BB962C8B-B14F-4D97-AF65-F5344CB8AC3E}">
        <p14:creationId xmlns:p14="http://schemas.microsoft.com/office/powerpoint/2010/main" val="3159575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角丸四角形 13">
            <a:extLst>
              <a:ext uri="{FF2B5EF4-FFF2-40B4-BE49-F238E27FC236}">
                <a16:creationId xmlns:a16="http://schemas.microsoft.com/office/drawing/2014/main" id="{AEAF1D0D-99BA-3E4D-8CFB-E7130D9B7E61}"/>
              </a:ext>
            </a:extLst>
          </p:cNvPr>
          <p:cNvSpPr/>
          <p:nvPr/>
        </p:nvSpPr>
        <p:spPr>
          <a:xfrm>
            <a:off x="535083" y="6049189"/>
            <a:ext cx="5750141" cy="2154566"/>
          </a:xfrm>
          <a:prstGeom prst="roundRect">
            <a:avLst>
              <a:gd name="adj" fmla="val 2260"/>
            </a:avLst>
          </a:prstGeom>
          <a:solidFill>
            <a:srgbClr val="323232">
              <a:alpha val="9804"/>
            </a:srgbClr>
          </a:solidFill>
          <a:ln>
            <a:solidFill>
              <a:srgbClr val="323232">
                <a:alpha val="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364057" y="357723"/>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フレーム 8">
            <a:extLst>
              <a:ext uri="{FF2B5EF4-FFF2-40B4-BE49-F238E27FC236}">
                <a16:creationId xmlns:a16="http://schemas.microsoft.com/office/drawing/2014/main" id="{CF5E8793-724A-3F44-8A4F-F7623C97512A}"/>
              </a:ext>
            </a:extLst>
          </p:cNvPr>
          <p:cNvSpPr/>
          <p:nvPr/>
        </p:nvSpPr>
        <p:spPr>
          <a:xfrm>
            <a:off x="0" y="9427"/>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572775" y="504652"/>
            <a:ext cx="301686" cy="369332"/>
          </a:xfrm>
          <a:prstGeom prst="rect">
            <a:avLst/>
          </a:prstGeom>
          <a:noFill/>
        </p:spPr>
        <p:txBody>
          <a:bodyPr wrap="none" rtlCol="0">
            <a:spAutoFit/>
          </a:bodyPr>
          <a:lstStyle/>
          <a:p>
            <a:r>
              <a:rPr lang="en-US" altLang="ja-JP" dirty="0"/>
              <a:t>3</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173039" y="387282"/>
            <a:ext cx="4875979"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対象者のスキルレベル把握</a:t>
            </a:r>
            <a:endParaRPr lang="ja-JP" altLang="en-US" dirty="0"/>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1215530" y="689317"/>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Preparation</a:t>
            </a:r>
            <a:endParaRPr lang="ja-JP" altLang="en-US" sz="1400"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151519" y="997908"/>
            <a:ext cx="5004000" cy="30618"/>
          </a:xfrm>
          <a:prstGeom prst="rect">
            <a:avLst/>
          </a:prstGeom>
        </p:spPr>
      </p:pic>
      <p:sp>
        <p:nvSpPr>
          <p:cNvPr id="12" name="Text Placeholder 7">
            <a:extLst>
              <a:ext uri="{FF2B5EF4-FFF2-40B4-BE49-F238E27FC236}">
                <a16:creationId xmlns:a16="http://schemas.microsoft.com/office/drawing/2014/main" id="{C6B3AD31-FD90-7A43-AC28-31FE0277A480}"/>
              </a:ext>
            </a:extLst>
          </p:cNvPr>
          <p:cNvSpPr txBox="1">
            <a:spLocks/>
          </p:cNvSpPr>
          <p:nvPr/>
        </p:nvSpPr>
        <p:spPr>
          <a:xfrm>
            <a:off x="535083" y="1408196"/>
            <a:ext cx="5787833" cy="4078204"/>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defTabSz="914400">
              <a:lnSpc>
                <a:spcPct val="100000"/>
              </a:lnSpc>
              <a:spcBef>
                <a:spcPts val="0"/>
              </a:spcBef>
            </a:pPr>
            <a:r>
              <a:rPr lang="en-US" altLang="ja-JP" sz="1400" b="1" dirty="0">
                <a:solidFill>
                  <a:prstClr val="black"/>
                </a:solidFill>
              </a:rPr>
              <a:t> </a:t>
            </a:r>
            <a:r>
              <a:rPr lang="ja-JP" altLang="en-US" sz="1400" b="1" dirty="0">
                <a:solidFill>
                  <a:prstClr val="black"/>
                </a:solidFill>
              </a:rPr>
              <a:t>試験結果を一覧で確認する</a:t>
            </a:r>
            <a:endParaRPr lang="en-US" altLang="ja-JP" sz="1400" b="1" dirty="0">
              <a:solidFill>
                <a:prstClr val="black"/>
              </a:solidFill>
            </a:endParaRPr>
          </a:p>
          <a:p>
            <a:pPr marL="269875" indent="-90488"/>
            <a:r>
              <a:rPr lang="ja-JP" altLang="en-US" sz="1100" dirty="0"/>
              <a:t>商品申し込み後、お申込者の登録</a:t>
            </a:r>
            <a:r>
              <a:rPr lang="ja-JP" altLang="en-US" sz="1100"/>
              <a:t>メールアドレス宛に届く</a:t>
            </a:r>
            <a:r>
              <a:rPr lang="ja-JP" altLang="en-US" sz="1100" b="1"/>
              <a:t>「試験結果確認方法」に関するご案内</a:t>
            </a:r>
            <a:r>
              <a:rPr lang="ja-JP" altLang="en-US" sz="1100"/>
              <a:t>を</a:t>
            </a:r>
            <a:r>
              <a:rPr lang="ja-JP" altLang="en-US" sz="1100" dirty="0"/>
              <a:t>ご覧ください。</a:t>
            </a:r>
            <a:endParaRPr lang="en-US" altLang="ja-JP" sz="1100" dirty="0"/>
          </a:p>
          <a:p>
            <a:pPr marL="269875" indent="-90488"/>
            <a:r>
              <a:rPr lang="ja-JP" altLang="en-US" sz="1100" dirty="0"/>
              <a:t>本メール中に記載している</a:t>
            </a:r>
            <a:r>
              <a:rPr lang="en-US" altLang="ja-JP" sz="1100" dirty="0"/>
              <a:t>URL</a:t>
            </a:r>
            <a:r>
              <a:rPr lang="ja-JP" altLang="en-US" sz="1100" dirty="0"/>
              <a:t>から、研修対象者全員の受験結果を確認することができます。対象者が試験を受験し結果を受領した</a:t>
            </a:r>
            <a:r>
              <a:rPr lang="ja-JP" altLang="en-US" sz="1100"/>
              <a:t>タイミングでデータが登録されるため、同じタイミングで結果を確認</a:t>
            </a:r>
            <a:r>
              <a:rPr lang="ja-JP" altLang="en-US" sz="1100" dirty="0"/>
              <a:t>することができます。</a:t>
            </a:r>
            <a:endParaRPr lang="en-US" altLang="ja-JP" sz="1100" dirty="0"/>
          </a:p>
          <a:p>
            <a:pPr marL="269875" indent="-90488"/>
            <a:r>
              <a:rPr lang="ja-JP" altLang="en-US" sz="1100" dirty="0"/>
              <a:t>自社社員のスキルレベル状況、苦手分野の確認等にお使いください。</a:t>
            </a:r>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a:p>
            <a:pPr marL="269875" indent="-90488"/>
            <a:endParaRPr lang="en-US" altLang="ja-JP" sz="1100" dirty="0"/>
          </a:p>
        </p:txBody>
      </p:sp>
      <p:pic>
        <p:nvPicPr>
          <p:cNvPr id="4" name="図 3">
            <a:extLst>
              <a:ext uri="{FF2B5EF4-FFF2-40B4-BE49-F238E27FC236}">
                <a16:creationId xmlns:a16="http://schemas.microsoft.com/office/drawing/2014/main" id="{0EC78FD4-ED14-EF43-9ACA-0753302E36E3}"/>
              </a:ext>
            </a:extLst>
          </p:cNvPr>
          <p:cNvPicPr>
            <a:picLocks noChangeAspect="1"/>
          </p:cNvPicPr>
          <p:nvPr/>
        </p:nvPicPr>
        <p:blipFill>
          <a:blip r:embed="rId3"/>
          <a:stretch>
            <a:fillRect/>
          </a:stretch>
        </p:blipFill>
        <p:spPr>
          <a:xfrm>
            <a:off x="575259" y="3385292"/>
            <a:ext cx="5747657" cy="2174789"/>
          </a:xfrm>
          <a:prstGeom prst="rect">
            <a:avLst/>
          </a:prstGeom>
        </p:spPr>
      </p:pic>
      <p:sp>
        <p:nvSpPr>
          <p:cNvPr id="13" name="Text Placeholder 6">
            <a:extLst>
              <a:ext uri="{FF2B5EF4-FFF2-40B4-BE49-F238E27FC236}">
                <a16:creationId xmlns:a16="http://schemas.microsoft.com/office/drawing/2014/main" id="{5B8D0757-EA55-6B4B-ACD9-C61134B0E80C}"/>
              </a:ext>
            </a:extLst>
          </p:cNvPr>
          <p:cNvSpPr txBox="1">
            <a:spLocks/>
          </p:cNvSpPr>
          <p:nvPr/>
        </p:nvSpPr>
        <p:spPr>
          <a:xfrm>
            <a:off x="575259" y="3048268"/>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050" b="1"/>
              <a:t>（受験結果一覧</a:t>
            </a:r>
            <a:r>
              <a:rPr lang="en-US" altLang="ja-JP" sz="1050" b="1" dirty="0"/>
              <a:t> </a:t>
            </a:r>
            <a:r>
              <a:rPr lang="ja-JP" altLang="en-US" sz="1050" b="1"/>
              <a:t>画面例）</a:t>
            </a:r>
            <a:endParaRPr lang="ja-JP" altLang="en-US" sz="1050" b="1" dirty="0"/>
          </a:p>
        </p:txBody>
      </p:sp>
      <p:sp>
        <p:nvSpPr>
          <p:cNvPr id="15" name="Text Placeholder 7">
            <a:extLst>
              <a:ext uri="{FF2B5EF4-FFF2-40B4-BE49-F238E27FC236}">
                <a16:creationId xmlns:a16="http://schemas.microsoft.com/office/drawing/2014/main" id="{AEECB0B0-7290-434A-9B1E-62A5565A5A8B}"/>
              </a:ext>
            </a:extLst>
          </p:cNvPr>
          <p:cNvSpPr txBox="1">
            <a:spLocks/>
          </p:cNvSpPr>
          <p:nvPr/>
        </p:nvSpPr>
        <p:spPr>
          <a:xfrm>
            <a:off x="624266" y="6199282"/>
            <a:ext cx="5448397" cy="988088"/>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200" dirty="0">
                <a:solidFill>
                  <a:srgbClr val="C00000"/>
                </a:solidFill>
              </a:rPr>
              <a:t>※</a:t>
            </a:r>
            <a:r>
              <a:rPr lang="ja-JP" altLang="en-US" sz="1200">
                <a:solidFill>
                  <a:srgbClr val="C00000"/>
                </a:solidFill>
              </a:rPr>
              <a:t>対象者のさらなる学習を引き出すための「振り返りシート」を用意しております。試験受験後、対象者へのフォローアップとしてご活用ください。</a:t>
            </a:r>
            <a:endParaRPr lang="en-US" altLang="ja-JP" sz="1200" dirty="0">
              <a:solidFill>
                <a:srgbClr val="C00000"/>
              </a:solidFill>
            </a:endParaRPr>
          </a:p>
        </p:txBody>
      </p:sp>
      <p:sp>
        <p:nvSpPr>
          <p:cNvPr id="17" name="Text Placeholder 7">
            <a:extLst>
              <a:ext uri="{FF2B5EF4-FFF2-40B4-BE49-F238E27FC236}">
                <a16:creationId xmlns:a16="http://schemas.microsoft.com/office/drawing/2014/main" id="{03A2DF28-434B-D740-9E33-370B35D4DBD0}"/>
              </a:ext>
            </a:extLst>
          </p:cNvPr>
          <p:cNvSpPr txBox="1">
            <a:spLocks/>
          </p:cNvSpPr>
          <p:nvPr/>
        </p:nvSpPr>
        <p:spPr>
          <a:xfrm>
            <a:off x="1196685" y="7499746"/>
            <a:ext cx="4436347" cy="222472"/>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a:t>ご参照：振り返りシートサンプル</a:t>
            </a:r>
            <a:endParaRPr lang="ja-JP" altLang="en-US" sz="1200" dirty="0"/>
          </a:p>
        </p:txBody>
      </p:sp>
      <p:pic>
        <p:nvPicPr>
          <p:cNvPr id="18" name="図 17">
            <a:extLst>
              <a:ext uri="{FF2B5EF4-FFF2-40B4-BE49-F238E27FC236}">
                <a16:creationId xmlns:a16="http://schemas.microsoft.com/office/drawing/2014/main" id="{6F1BE330-4293-404A-A702-263E0A72FBA6}"/>
              </a:ext>
            </a:extLst>
          </p:cNvPr>
          <p:cNvPicPr>
            <a:picLocks noChangeAspect="1"/>
          </p:cNvPicPr>
          <p:nvPr/>
        </p:nvPicPr>
        <p:blipFill>
          <a:blip r:embed="rId4">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79622" y="7504974"/>
            <a:ext cx="359189" cy="469145"/>
          </a:xfrm>
          <a:prstGeom prst="rect">
            <a:avLst/>
          </a:prstGeom>
        </p:spPr>
      </p:pic>
      <p:sp>
        <p:nvSpPr>
          <p:cNvPr id="19" name="正方形/長方形 18">
            <a:extLst>
              <a:ext uri="{FF2B5EF4-FFF2-40B4-BE49-F238E27FC236}">
                <a16:creationId xmlns:a16="http://schemas.microsoft.com/office/drawing/2014/main" id="{21E3589F-9B82-404D-8E35-346A62647C9B}"/>
              </a:ext>
            </a:extLst>
          </p:cNvPr>
          <p:cNvSpPr/>
          <p:nvPr/>
        </p:nvSpPr>
        <p:spPr>
          <a:xfrm>
            <a:off x="959216" y="7710280"/>
            <a:ext cx="3429000" cy="246221"/>
          </a:xfrm>
          <a:prstGeom prst="rect">
            <a:avLst/>
          </a:prstGeom>
        </p:spPr>
        <p:txBody>
          <a:bodyPr>
            <a:spAutoFit/>
          </a:bodyPr>
          <a:lstStyle/>
          <a:p>
            <a:pPr marL="179387" lvl="0"/>
            <a:r>
              <a:rPr lang="ja-JP" altLang="en-US" sz="1000">
                <a:solidFill>
                  <a:prstClr val="black"/>
                </a:solidFill>
              </a:rPr>
              <a:t>（サンプルは本手引書末尾に用意しております）</a:t>
            </a:r>
            <a:endParaRPr lang="en-US" altLang="ja-JP" sz="1000" dirty="0">
              <a:solidFill>
                <a:prstClr val="black"/>
              </a:solidFill>
            </a:endParaRPr>
          </a:p>
        </p:txBody>
      </p:sp>
      <p:pic>
        <p:nvPicPr>
          <p:cNvPr id="20" name="図 19">
            <a:extLst>
              <a:ext uri="{FF2B5EF4-FFF2-40B4-BE49-F238E27FC236}">
                <a16:creationId xmlns:a16="http://schemas.microsoft.com/office/drawing/2014/main" id="{F81B6192-4A80-0947-B0BA-E5154EE315A4}"/>
              </a:ext>
            </a:extLst>
          </p:cNvPr>
          <p:cNvPicPr>
            <a:picLocks noChangeAspect="1"/>
          </p:cNvPicPr>
          <p:nvPr/>
        </p:nvPicPr>
        <p:blipFill>
          <a:blip r:embed="rId5">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66575" y="6839828"/>
            <a:ext cx="448231" cy="448231"/>
          </a:xfrm>
          <a:prstGeom prst="rect">
            <a:avLst/>
          </a:prstGeom>
        </p:spPr>
      </p:pic>
      <p:sp>
        <p:nvSpPr>
          <p:cNvPr id="21" name="Text Placeholder 7">
            <a:extLst>
              <a:ext uri="{FF2B5EF4-FFF2-40B4-BE49-F238E27FC236}">
                <a16:creationId xmlns:a16="http://schemas.microsoft.com/office/drawing/2014/main" id="{8C3A40A3-7409-D248-B794-52310C2B609E}"/>
              </a:ext>
            </a:extLst>
          </p:cNvPr>
          <p:cNvSpPr txBox="1">
            <a:spLocks/>
          </p:cNvSpPr>
          <p:nvPr/>
        </p:nvSpPr>
        <p:spPr>
          <a:xfrm>
            <a:off x="1214805" y="6940439"/>
            <a:ext cx="5159602"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メールテンプレート④：今後のスキルアップに向けて（研修対象者宛</a:t>
            </a:r>
            <a:r>
              <a:rPr lang="ja-JP" altLang="en-US" sz="1200" b="1" dirty="0"/>
              <a:t>）</a:t>
            </a:r>
          </a:p>
        </p:txBody>
      </p:sp>
      <p:sp>
        <p:nvSpPr>
          <p:cNvPr id="22" name="スライド番号プレースホルダー 3">
            <a:extLst>
              <a:ext uri="{FF2B5EF4-FFF2-40B4-BE49-F238E27FC236}">
                <a16:creationId xmlns:a16="http://schemas.microsoft.com/office/drawing/2014/main" id="{6A7E6B30-6518-9041-ABA4-E1B38645B2A5}"/>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6</a:t>
            </a:fld>
            <a:endParaRPr lang="ja-JP" altLang="en-US" sz="1050"/>
          </a:p>
        </p:txBody>
      </p:sp>
    </p:spTree>
    <p:extLst>
      <p:ext uri="{BB962C8B-B14F-4D97-AF65-F5344CB8AC3E}">
        <p14:creationId xmlns:p14="http://schemas.microsoft.com/office/powerpoint/2010/main" val="85430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364057" y="357723"/>
            <a:ext cx="719123"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572775" y="504652"/>
            <a:ext cx="301686" cy="369332"/>
          </a:xfrm>
          <a:prstGeom prst="rect">
            <a:avLst/>
          </a:prstGeom>
          <a:noFill/>
        </p:spPr>
        <p:txBody>
          <a:bodyPr wrap="none" rtlCol="0">
            <a:spAutoFit/>
          </a:bodyPr>
          <a:lstStyle/>
          <a:p>
            <a:r>
              <a:rPr lang="en-US" altLang="ja-JP" dirty="0"/>
              <a:t>4</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173039" y="387282"/>
            <a:ext cx="5478970"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対象者へのフォローアップ</a:t>
            </a:r>
            <a:endParaRPr lang="ja-JP" altLang="en-US" dirty="0"/>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1215530" y="689317"/>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400" dirty="0"/>
              <a:t>Preparation</a:t>
            </a:r>
            <a:endParaRPr lang="ja-JP" altLang="en-US" sz="1400"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151519" y="997908"/>
            <a:ext cx="5004000" cy="30618"/>
          </a:xfrm>
          <a:prstGeom prst="rect">
            <a:avLst/>
          </a:prstGeom>
        </p:spPr>
      </p:pic>
      <p:sp>
        <p:nvSpPr>
          <p:cNvPr id="12" name="Text Placeholder 7">
            <a:extLst>
              <a:ext uri="{FF2B5EF4-FFF2-40B4-BE49-F238E27FC236}">
                <a16:creationId xmlns:a16="http://schemas.microsoft.com/office/drawing/2014/main" id="{9945148C-EBDB-544D-9BB1-ECCA39CFBC1B}"/>
              </a:ext>
            </a:extLst>
          </p:cNvPr>
          <p:cNvSpPr txBox="1">
            <a:spLocks/>
          </p:cNvSpPr>
          <p:nvPr/>
        </p:nvSpPr>
        <p:spPr>
          <a:xfrm>
            <a:off x="364057" y="1182152"/>
            <a:ext cx="5906114" cy="565072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200" dirty="0"/>
              <a:t>※</a:t>
            </a:r>
            <a:r>
              <a:rPr lang="ja-JP" altLang="en-US" sz="1200"/>
              <a:t>以下の参考情報を使い、対象者</a:t>
            </a:r>
            <a:r>
              <a:rPr lang="ja-JP" altLang="en-US" sz="1200" dirty="0"/>
              <a:t>へ</a:t>
            </a:r>
            <a:r>
              <a:rPr lang="ja-JP" altLang="en-US" sz="1200"/>
              <a:t>のフォローアップを進めてください。</a:t>
            </a:r>
            <a:endParaRPr lang="en-US" altLang="ja-JP" sz="1200" dirty="0"/>
          </a:p>
          <a:p>
            <a:pPr marL="0" indent="0">
              <a:buNone/>
            </a:pPr>
            <a:r>
              <a:rPr lang="en-US" altLang="ja-JP" sz="1200" b="1" dirty="0">
                <a:solidFill>
                  <a:prstClr val="black"/>
                </a:solidFill>
              </a:rPr>
              <a:t> </a:t>
            </a:r>
          </a:p>
          <a:p>
            <a:pPr marL="0" indent="0">
              <a:buNone/>
            </a:pPr>
            <a:r>
              <a:rPr lang="ja-JP" altLang="en-US" sz="1200" b="1">
                <a:solidFill>
                  <a:prstClr val="black"/>
                </a:solidFill>
              </a:rPr>
              <a:t>（参照</a:t>
            </a:r>
            <a:r>
              <a:rPr lang="en-US" altLang="ja-JP" sz="1200" b="1" dirty="0">
                <a:solidFill>
                  <a:prstClr val="black"/>
                </a:solidFill>
              </a:rPr>
              <a:t>1</a:t>
            </a:r>
            <a:r>
              <a:rPr lang="ja-JP" altLang="en-US" sz="1200" b="1">
                <a:solidFill>
                  <a:prstClr val="black"/>
                </a:solidFill>
              </a:rPr>
              <a:t>）研修対象者への結果通知</a:t>
            </a:r>
            <a:endParaRPr lang="en-US" altLang="ja-JP" sz="1200" b="1" dirty="0">
              <a:solidFill>
                <a:prstClr val="black"/>
              </a:solidFill>
            </a:endParaRPr>
          </a:p>
          <a:p>
            <a:pPr marL="269875" indent="-90488"/>
            <a:r>
              <a:rPr lang="ja-JP" altLang="en-US" sz="1200"/>
              <a:t>対象者が</a:t>
            </a:r>
            <a:r>
              <a:rPr lang="en" altLang="ja-JP" sz="1200" dirty="0"/>
              <a:t>FASS</a:t>
            </a:r>
            <a:r>
              <a:rPr lang="ja-JP" altLang="en-US" sz="1200"/>
              <a:t>検定を受験した際、試験完了後、以下のような結果通知画面が、受験者に表示されます。全体スコア、分野別達成度合いだけでなく、分野ごとに不正解となった問題の内容（こちらは育成担当者様の結果一覧画面からはご確認いただけません）が通知されます。</a:t>
            </a:r>
            <a:endParaRPr lang="en-US" altLang="ja-JP" sz="1200" dirty="0"/>
          </a:p>
          <a:p>
            <a:pPr marL="269875" indent="-90488"/>
            <a:endParaRPr lang="en-US" altLang="ja-JP" sz="1200" dirty="0"/>
          </a:p>
          <a:p>
            <a:pPr marL="269875" indent="-90488"/>
            <a:endParaRPr lang="en-US" altLang="ja-JP" sz="1200" dirty="0"/>
          </a:p>
          <a:p>
            <a:pPr marL="269875" indent="-90488"/>
            <a:endParaRPr lang="en-US" altLang="ja-JP" sz="1200" dirty="0"/>
          </a:p>
          <a:p>
            <a:pPr marL="269875" indent="-90488"/>
            <a:endParaRPr lang="en-US" altLang="ja-JP" sz="1200" dirty="0"/>
          </a:p>
          <a:p>
            <a:pPr marL="269875" indent="-90488"/>
            <a:endParaRPr lang="en-US" altLang="ja-JP" sz="1200" dirty="0"/>
          </a:p>
          <a:p>
            <a:pPr marL="269875" indent="-90488"/>
            <a:endParaRPr lang="en-US" altLang="ja-JP" sz="1200" dirty="0"/>
          </a:p>
          <a:p>
            <a:pPr marL="0" indent="0">
              <a:buNone/>
            </a:pPr>
            <a:endParaRPr lang="en-US" altLang="ja-JP" sz="1200" dirty="0"/>
          </a:p>
          <a:p>
            <a:pPr marL="0" indent="0">
              <a:buNone/>
            </a:pPr>
            <a:endParaRPr lang="en-US" altLang="ja-JP" sz="1200" dirty="0"/>
          </a:p>
          <a:p>
            <a:pPr marL="0" indent="0">
              <a:buNone/>
            </a:pPr>
            <a:endParaRPr lang="en-US" altLang="ja-JP" sz="1200" dirty="0"/>
          </a:p>
          <a:p>
            <a:pPr marL="0" indent="0">
              <a:buNone/>
            </a:pPr>
            <a:endParaRPr lang="en-US" altLang="ja-JP" sz="1200" dirty="0"/>
          </a:p>
          <a:p>
            <a:pPr marL="0" indent="0">
              <a:buNone/>
            </a:pPr>
            <a:endParaRPr lang="en-US" altLang="ja-JP" sz="1200" dirty="0"/>
          </a:p>
          <a:p>
            <a:pPr marL="0" indent="0">
              <a:buNone/>
            </a:pPr>
            <a:endParaRPr lang="en-US" altLang="ja-JP" sz="1200" dirty="0"/>
          </a:p>
          <a:p>
            <a:pPr marL="0" indent="0">
              <a:buNone/>
            </a:pPr>
            <a:endParaRPr lang="en-US" altLang="ja-JP" sz="600" dirty="0"/>
          </a:p>
          <a:p>
            <a:pPr marL="269875" indent="-90488"/>
            <a:r>
              <a:rPr lang="ja-JP" altLang="en-US" sz="1200" u="sng">
                <a:solidFill>
                  <a:srgbClr val="FF0000"/>
                </a:solidFill>
              </a:rPr>
              <a:t>受験者に、通知画面をプリントアウトして提出するように指示等をしていただき、不正解となった問題の内容等をフォローアップ時に一緒に確認する等していただくと、フォローアップ効果がより高まります。</a:t>
            </a:r>
            <a:endParaRPr lang="en-US" altLang="ja-JP" sz="1200" u="sng" dirty="0">
              <a:solidFill>
                <a:srgbClr val="FF0000"/>
              </a:solidFill>
            </a:endParaRPr>
          </a:p>
          <a:p>
            <a:pPr marL="0" indent="0">
              <a:buNone/>
            </a:pPr>
            <a:endParaRPr lang="en-US" altLang="ja-JP" sz="1200" dirty="0"/>
          </a:p>
        </p:txBody>
      </p:sp>
      <p:pic>
        <p:nvPicPr>
          <p:cNvPr id="13" name="図 12">
            <a:extLst>
              <a:ext uri="{FF2B5EF4-FFF2-40B4-BE49-F238E27FC236}">
                <a16:creationId xmlns:a16="http://schemas.microsoft.com/office/drawing/2014/main" id="{CEDA5ED5-3315-DD4B-A249-AAB336A2CDB3}"/>
              </a:ext>
            </a:extLst>
          </p:cNvPr>
          <p:cNvPicPr>
            <a:picLocks noChangeAspect="1"/>
          </p:cNvPicPr>
          <p:nvPr/>
        </p:nvPicPr>
        <p:blipFill>
          <a:blip r:embed="rId3"/>
          <a:stretch>
            <a:fillRect/>
          </a:stretch>
        </p:blipFill>
        <p:spPr>
          <a:xfrm>
            <a:off x="723618" y="3202098"/>
            <a:ext cx="1944224" cy="2751322"/>
          </a:xfrm>
          <a:prstGeom prst="rect">
            <a:avLst/>
          </a:prstGeom>
          <a:solidFill>
            <a:schemeClr val="bg1"/>
          </a:solidFill>
          <a:ln>
            <a:solidFill>
              <a:schemeClr val="tx1">
                <a:lumMod val="50000"/>
                <a:lumOff val="50000"/>
              </a:schemeClr>
            </a:solidFill>
          </a:ln>
        </p:spPr>
      </p:pic>
      <p:pic>
        <p:nvPicPr>
          <p:cNvPr id="14" name="図 13">
            <a:extLst>
              <a:ext uri="{FF2B5EF4-FFF2-40B4-BE49-F238E27FC236}">
                <a16:creationId xmlns:a16="http://schemas.microsoft.com/office/drawing/2014/main" id="{248DD9A9-2BA4-174C-8BEA-17F8DC92D630}"/>
              </a:ext>
            </a:extLst>
          </p:cNvPr>
          <p:cNvPicPr>
            <a:picLocks noChangeAspect="1"/>
          </p:cNvPicPr>
          <p:nvPr/>
        </p:nvPicPr>
        <p:blipFill>
          <a:blip r:embed="rId4"/>
          <a:stretch>
            <a:fillRect/>
          </a:stretch>
        </p:blipFill>
        <p:spPr>
          <a:xfrm>
            <a:off x="2749763" y="3202098"/>
            <a:ext cx="1944396" cy="2751322"/>
          </a:xfrm>
          <a:prstGeom prst="rect">
            <a:avLst/>
          </a:prstGeom>
          <a:solidFill>
            <a:schemeClr val="bg1"/>
          </a:solidFill>
          <a:ln>
            <a:solidFill>
              <a:schemeClr val="tx1">
                <a:lumMod val="50000"/>
                <a:lumOff val="50000"/>
              </a:schemeClr>
            </a:solidFill>
          </a:ln>
        </p:spPr>
      </p:pic>
      <p:sp>
        <p:nvSpPr>
          <p:cNvPr id="15" name="正方形/長方形 14">
            <a:extLst>
              <a:ext uri="{FF2B5EF4-FFF2-40B4-BE49-F238E27FC236}">
                <a16:creationId xmlns:a16="http://schemas.microsoft.com/office/drawing/2014/main" id="{238DBB1C-06AC-A644-93B2-C30F461250DA}"/>
              </a:ext>
            </a:extLst>
          </p:cNvPr>
          <p:cNvSpPr/>
          <p:nvPr/>
        </p:nvSpPr>
        <p:spPr>
          <a:xfrm>
            <a:off x="705661" y="2940488"/>
            <a:ext cx="3429000" cy="261610"/>
          </a:xfrm>
          <a:prstGeom prst="rect">
            <a:avLst/>
          </a:prstGeom>
        </p:spPr>
        <p:txBody>
          <a:bodyPr>
            <a:spAutoFit/>
          </a:bodyPr>
          <a:lstStyle/>
          <a:p>
            <a:r>
              <a:rPr lang="ja-JP" altLang="en-US" sz="1100" b="1"/>
              <a:t>結果通知サンプル）</a:t>
            </a:r>
          </a:p>
        </p:txBody>
      </p:sp>
      <p:sp>
        <p:nvSpPr>
          <p:cNvPr id="4" name="正方形/長方形 3">
            <a:extLst>
              <a:ext uri="{FF2B5EF4-FFF2-40B4-BE49-F238E27FC236}">
                <a16:creationId xmlns:a16="http://schemas.microsoft.com/office/drawing/2014/main" id="{0B0A79B6-1481-9947-855B-9D98F8112CEE}"/>
              </a:ext>
            </a:extLst>
          </p:cNvPr>
          <p:cNvSpPr/>
          <p:nvPr/>
        </p:nvSpPr>
        <p:spPr>
          <a:xfrm>
            <a:off x="713049" y="7755204"/>
            <a:ext cx="5431901" cy="430887"/>
          </a:xfrm>
          <a:prstGeom prst="rect">
            <a:avLst/>
          </a:prstGeom>
        </p:spPr>
        <p:txBody>
          <a:bodyPr wrap="square">
            <a:spAutoFit/>
          </a:bodyPr>
          <a:lstStyle/>
          <a:p>
            <a:r>
              <a:rPr lang="ja-JP" altLang="en-US" sz="1100" b="1"/>
              <a:t>＜スコアシート＞</a:t>
            </a:r>
            <a:endParaRPr lang="en-US" altLang="ja-JP" sz="1100" b="1" dirty="0"/>
          </a:p>
          <a:p>
            <a:r>
              <a:rPr lang="en" altLang="ja-JP" sz="1100" dirty="0">
                <a:hlinkClick r:id="rId5"/>
              </a:rPr>
              <a:t>https://info.cfo.jp/score_report.pdf</a:t>
            </a:r>
            <a:endParaRPr lang="en-US" altLang="ja-JP" sz="1400" b="1" dirty="0"/>
          </a:p>
        </p:txBody>
      </p:sp>
      <p:sp>
        <p:nvSpPr>
          <p:cNvPr id="5" name="正方形/長方形 4">
            <a:extLst>
              <a:ext uri="{FF2B5EF4-FFF2-40B4-BE49-F238E27FC236}">
                <a16:creationId xmlns:a16="http://schemas.microsoft.com/office/drawing/2014/main" id="{5C5B8668-8E2A-0E40-8849-49024C74C971}"/>
              </a:ext>
            </a:extLst>
          </p:cNvPr>
          <p:cNvSpPr/>
          <p:nvPr/>
        </p:nvSpPr>
        <p:spPr>
          <a:xfrm>
            <a:off x="364057" y="6810076"/>
            <a:ext cx="6366248" cy="276999"/>
          </a:xfrm>
          <a:prstGeom prst="rect">
            <a:avLst/>
          </a:prstGeom>
        </p:spPr>
        <p:txBody>
          <a:bodyPr wrap="square">
            <a:spAutoFit/>
          </a:bodyPr>
          <a:lstStyle/>
          <a:p>
            <a:r>
              <a:rPr lang="ja-JP" altLang="en-US" sz="1200" b="1">
                <a:solidFill>
                  <a:prstClr val="black"/>
                </a:solidFill>
              </a:rPr>
              <a:t>（参照</a:t>
            </a:r>
            <a:r>
              <a:rPr lang="en-US" altLang="ja-JP" sz="1200" b="1" dirty="0">
                <a:solidFill>
                  <a:prstClr val="black"/>
                </a:solidFill>
              </a:rPr>
              <a:t>2</a:t>
            </a:r>
            <a:r>
              <a:rPr lang="ja-JP" altLang="en-US" sz="1200" b="1">
                <a:solidFill>
                  <a:prstClr val="black"/>
                </a:solidFill>
              </a:rPr>
              <a:t>）他社受験者とのレベル比較</a:t>
            </a:r>
            <a:endParaRPr lang="en-US" altLang="ja-JP" sz="1200" b="1" dirty="0">
              <a:solidFill>
                <a:prstClr val="black"/>
              </a:solidFill>
            </a:endParaRPr>
          </a:p>
        </p:txBody>
      </p:sp>
      <p:sp>
        <p:nvSpPr>
          <p:cNvPr id="16" name="Text Placeholder 7">
            <a:extLst>
              <a:ext uri="{FF2B5EF4-FFF2-40B4-BE49-F238E27FC236}">
                <a16:creationId xmlns:a16="http://schemas.microsoft.com/office/drawing/2014/main" id="{A47D414E-2D5A-834E-B549-84169748CEEE}"/>
              </a:ext>
            </a:extLst>
          </p:cNvPr>
          <p:cNvSpPr txBox="1">
            <a:spLocks/>
          </p:cNvSpPr>
          <p:nvPr/>
        </p:nvSpPr>
        <p:spPr>
          <a:xfrm>
            <a:off x="700462" y="7154102"/>
            <a:ext cx="5906114" cy="5650727"/>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buNone/>
            </a:pPr>
            <a:r>
              <a:rPr lang="en-US" altLang="ja-JP" sz="1200" dirty="0"/>
              <a:t>FASS</a:t>
            </a:r>
            <a:r>
              <a:rPr lang="ja-JP" altLang="en-US" sz="1200"/>
              <a:t>検定のスコアデータ（属性別のスコア分布等）を以下に掲載しております。他社受験者とスコア等を比較し、フォローアップ時の助言等にご活用ください。</a:t>
            </a:r>
            <a:endParaRPr lang="en-US" altLang="ja-JP" sz="1200" dirty="0"/>
          </a:p>
        </p:txBody>
      </p:sp>
      <p:sp>
        <p:nvSpPr>
          <p:cNvPr id="17" name="スライド番号プレースホルダー 3">
            <a:extLst>
              <a:ext uri="{FF2B5EF4-FFF2-40B4-BE49-F238E27FC236}">
                <a16:creationId xmlns:a16="http://schemas.microsoft.com/office/drawing/2014/main" id="{1E635294-55DC-CD48-8A8E-D1121F81F02F}"/>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7</a:t>
            </a:fld>
            <a:endParaRPr lang="ja-JP" altLang="en-US" sz="1050"/>
          </a:p>
        </p:txBody>
      </p:sp>
    </p:spTree>
    <p:extLst>
      <p:ext uri="{BB962C8B-B14F-4D97-AF65-F5344CB8AC3E}">
        <p14:creationId xmlns:p14="http://schemas.microsoft.com/office/powerpoint/2010/main" val="2245307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2" name="フレーム 1">
            <a:extLst>
              <a:ext uri="{FF2B5EF4-FFF2-40B4-BE49-F238E27FC236}">
                <a16:creationId xmlns:a16="http://schemas.microsoft.com/office/drawing/2014/main" id="{6FCBFEF5-452C-6146-B991-C716D8F71A8F}"/>
              </a:ext>
            </a:extLst>
          </p:cNvPr>
          <p:cNvSpPr/>
          <p:nvPr/>
        </p:nvSpPr>
        <p:spPr>
          <a:xfrm>
            <a:off x="364057" y="357723"/>
            <a:ext cx="952277" cy="663191"/>
          </a:xfrm>
          <a:prstGeom prst="frame">
            <a:avLst>
              <a:gd name="adj1" fmla="val 14563"/>
            </a:avLst>
          </a:prstGeom>
          <a:solidFill>
            <a:srgbClr val="E0EA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1CE2E3CE-BC24-654F-ABE8-D2DBB1E1D2F2}"/>
              </a:ext>
            </a:extLst>
          </p:cNvPr>
          <p:cNvSpPr txBox="1"/>
          <p:nvPr/>
        </p:nvSpPr>
        <p:spPr>
          <a:xfrm>
            <a:off x="572775" y="504652"/>
            <a:ext cx="646331" cy="369332"/>
          </a:xfrm>
          <a:prstGeom prst="rect">
            <a:avLst/>
          </a:prstGeom>
          <a:noFill/>
        </p:spPr>
        <p:txBody>
          <a:bodyPr wrap="none" rtlCol="0">
            <a:spAutoFit/>
          </a:bodyPr>
          <a:lstStyle/>
          <a:p>
            <a:r>
              <a:rPr lang="ja-JP" altLang="en-US"/>
              <a:t>補足</a:t>
            </a:r>
            <a:endParaRPr kumimoji="1" lang="ja-JP" altLang="en-US"/>
          </a:p>
        </p:txBody>
      </p:sp>
      <p:sp>
        <p:nvSpPr>
          <p:cNvPr id="10" name="Text Placeholder 7">
            <a:extLst>
              <a:ext uri="{FF2B5EF4-FFF2-40B4-BE49-F238E27FC236}">
                <a16:creationId xmlns:a16="http://schemas.microsoft.com/office/drawing/2014/main" id="{70D8AE55-471B-484D-BE72-B35421DDE7E1}"/>
              </a:ext>
            </a:extLst>
          </p:cNvPr>
          <p:cNvSpPr txBox="1">
            <a:spLocks/>
          </p:cNvSpPr>
          <p:nvPr/>
        </p:nvSpPr>
        <p:spPr>
          <a:xfrm>
            <a:off x="1380345" y="504652"/>
            <a:ext cx="5478970" cy="604071"/>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t>教育効果を高めるためのヒント</a:t>
            </a:r>
            <a:endParaRPr lang="ja-JP" altLang="en-US"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1380345" y="982599"/>
            <a:ext cx="5004000" cy="30618"/>
          </a:xfrm>
          <a:prstGeom prst="rect">
            <a:avLst/>
          </a:prstGeom>
        </p:spPr>
      </p:pic>
      <p:sp>
        <p:nvSpPr>
          <p:cNvPr id="4" name="角丸四角形 3">
            <a:extLst>
              <a:ext uri="{FF2B5EF4-FFF2-40B4-BE49-F238E27FC236}">
                <a16:creationId xmlns:a16="http://schemas.microsoft.com/office/drawing/2014/main" id="{05B7CD03-0839-FB4D-98AE-79C3DA9DAD53}"/>
              </a:ext>
            </a:extLst>
          </p:cNvPr>
          <p:cNvSpPr/>
          <p:nvPr/>
        </p:nvSpPr>
        <p:spPr>
          <a:xfrm>
            <a:off x="364057" y="1920420"/>
            <a:ext cx="6020288" cy="2111205"/>
          </a:xfrm>
          <a:prstGeom prst="roundRect">
            <a:avLst>
              <a:gd name="adj" fmla="val 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a:extLst>
              <a:ext uri="{FF2B5EF4-FFF2-40B4-BE49-F238E27FC236}">
                <a16:creationId xmlns:a16="http://schemas.microsoft.com/office/drawing/2014/main" id="{5E4FA193-4CEA-2A40-A026-B6DA21A8415B}"/>
              </a:ext>
            </a:extLst>
          </p:cNvPr>
          <p:cNvSpPr/>
          <p:nvPr/>
        </p:nvSpPr>
        <p:spPr>
          <a:xfrm>
            <a:off x="364057" y="1920421"/>
            <a:ext cx="6020288" cy="110612"/>
          </a:xfrm>
          <a:prstGeom prst="roundRect">
            <a:avLst>
              <a:gd name="adj" fmla="val 0"/>
            </a:avLst>
          </a:prstGeom>
          <a:solidFill>
            <a:schemeClr val="accent1">
              <a:lumMod val="7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コネクタ 7">
            <a:extLst>
              <a:ext uri="{FF2B5EF4-FFF2-40B4-BE49-F238E27FC236}">
                <a16:creationId xmlns:a16="http://schemas.microsoft.com/office/drawing/2014/main" id="{0E29A328-D600-BA47-A76F-D00BD20AC6DA}"/>
              </a:ext>
            </a:extLst>
          </p:cNvPr>
          <p:cNvCxnSpPr/>
          <p:nvPr/>
        </p:nvCxnSpPr>
        <p:spPr>
          <a:xfrm>
            <a:off x="572775" y="2173492"/>
            <a:ext cx="0" cy="31149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3" name="Text Placeholder 7">
            <a:extLst>
              <a:ext uri="{FF2B5EF4-FFF2-40B4-BE49-F238E27FC236}">
                <a16:creationId xmlns:a16="http://schemas.microsoft.com/office/drawing/2014/main" id="{B0696AC8-2601-9440-826A-2DEC33082526}"/>
              </a:ext>
            </a:extLst>
          </p:cNvPr>
          <p:cNvSpPr txBox="1">
            <a:spLocks/>
          </p:cNvSpPr>
          <p:nvPr/>
        </p:nvSpPr>
        <p:spPr>
          <a:xfrm>
            <a:off x="611654" y="2235670"/>
            <a:ext cx="4059101"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サントリービジネスエキスパート株式会社</a:t>
            </a:r>
            <a:r>
              <a:rPr lang="en-US" altLang="ja-JP" sz="1200" b="1" dirty="0"/>
              <a:t> </a:t>
            </a:r>
            <a:r>
              <a:rPr lang="ja-JP" altLang="en-US" sz="1200" b="1"/>
              <a:t>様</a:t>
            </a:r>
            <a:endParaRPr lang="ja-JP" altLang="en-US" sz="1200" b="1" dirty="0"/>
          </a:p>
        </p:txBody>
      </p:sp>
      <p:sp>
        <p:nvSpPr>
          <p:cNvPr id="14" name="Text Placeholder 7">
            <a:extLst>
              <a:ext uri="{FF2B5EF4-FFF2-40B4-BE49-F238E27FC236}">
                <a16:creationId xmlns:a16="http://schemas.microsoft.com/office/drawing/2014/main" id="{FDBF2F31-1131-1D4C-B249-487E36B31CA5}"/>
              </a:ext>
            </a:extLst>
          </p:cNvPr>
          <p:cNvSpPr txBox="1">
            <a:spLocks/>
          </p:cNvSpPr>
          <p:nvPr/>
        </p:nvSpPr>
        <p:spPr>
          <a:xfrm>
            <a:off x="364057" y="1105288"/>
            <a:ext cx="6020288" cy="59073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en-US" altLang="ja-JP" sz="1200" dirty="0"/>
              <a:t>※FASS</a:t>
            </a:r>
            <a:r>
              <a:rPr lang="ja-JP" altLang="en-US" sz="1200"/>
              <a:t>検定の活用方法事例をご紹介します。詳細は以下</a:t>
            </a:r>
            <a:r>
              <a:rPr lang="en-US" altLang="ja-JP" sz="1200" dirty="0"/>
              <a:t>URL</a:t>
            </a:r>
            <a:r>
              <a:rPr lang="ja-JP" altLang="en-US" sz="1200"/>
              <a:t>にも掲載しております。ご参照ください。</a:t>
            </a:r>
            <a:br>
              <a:rPr lang="en-US" altLang="ja-JP" sz="1200" dirty="0"/>
            </a:br>
            <a:r>
              <a:rPr lang="ja-JP" altLang="en-US" sz="1200"/>
              <a:t>（</a:t>
            </a:r>
            <a:r>
              <a:rPr lang="en-US" altLang="ja-JP" sz="1200" dirty="0">
                <a:hlinkClick r:id="rId3"/>
              </a:rPr>
              <a:t>http://</a:t>
            </a:r>
            <a:r>
              <a:rPr lang="en-US" altLang="ja-JP" sz="1200" dirty="0" err="1">
                <a:hlinkClick r:id="rId3"/>
              </a:rPr>
              <a:t>www.cfo.jp</a:t>
            </a:r>
            <a:r>
              <a:rPr lang="en-US" altLang="ja-JP" sz="1200" dirty="0">
                <a:hlinkClick r:id="rId3"/>
              </a:rPr>
              <a:t>/</a:t>
            </a:r>
            <a:r>
              <a:rPr lang="en-US" altLang="ja-JP" sz="1200" dirty="0" err="1">
                <a:hlinkClick r:id="rId3"/>
              </a:rPr>
              <a:t>fass</a:t>
            </a:r>
            <a:r>
              <a:rPr lang="en-US" altLang="ja-JP" sz="1200" dirty="0">
                <a:hlinkClick r:id="rId3"/>
              </a:rPr>
              <a:t>/</a:t>
            </a:r>
            <a:r>
              <a:rPr lang="en-US" altLang="ja-JP" sz="1200" dirty="0" err="1">
                <a:hlinkClick r:id="rId3"/>
              </a:rPr>
              <a:t>fass_exam</a:t>
            </a:r>
            <a:r>
              <a:rPr lang="en-US" altLang="ja-JP" sz="1200" dirty="0">
                <a:hlinkClick r:id="rId3"/>
              </a:rPr>
              <a:t>/</a:t>
            </a:r>
            <a:r>
              <a:rPr lang="en-US" altLang="ja-JP" sz="1200" dirty="0" err="1">
                <a:hlinkClick r:id="rId3"/>
              </a:rPr>
              <a:t>casestudy.html</a:t>
            </a:r>
            <a:r>
              <a:rPr lang="ja-JP" altLang="en-US" sz="1200"/>
              <a:t>）</a:t>
            </a:r>
            <a:endParaRPr lang="en-US" altLang="ja-JP" sz="1200" dirty="0"/>
          </a:p>
        </p:txBody>
      </p:sp>
      <p:sp>
        <p:nvSpPr>
          <p:cNvPr id="12" name="正方形/長方形 11">
            <a:extLst>
              <a:ext uri="{FF2B5EF4-FFF2-40B4-BE49-F238E27FC236}">
                <a16:creationId xmlns:a16="http://schemas.microsoft.com/office/drawing/2014/main" id="{A8FCB3A6-00D7-3F4B-AD06-ABC11E29E5A4}"/>
              </a:ext>
            </a:extLst>
          </p:cNvPr>
          <p:cNvSpPr/>
          <p:nvPr/>
        </p:nvSpPr>
        <p:spPr>
          <a:xfrm>
            <a:off x="543661" y="2670609"/>
            <a:ext cx="5455205" cy="1235018"/>
          </a:xfrm>
          <a:prstGeom prst="rect">
            <a:avLst/>
          </a:prstGeom>
        </p:spPr>
        <p:txBody>
          <a:bodyPr wrap="square">
            <a:spAutoFit/>
          </a:bodyPr>
          <a:lstStyle/>
          <a:p>
            <a:pPr marL="171450" lvl="0" indent="-171450">
              <a:lnSpc>
                <a:spcPts val="1800"/>
              </a:lnSpc>
              <a:buFont typeface="Arial" panose="020B0604020202020204" pitchFamily="34" charset="0"/>
              <a:buChar char="•"/>
            </a:pPr>
            <a:r>
              <a:rPr lang="ja-JP" altLang="en-US" sz="1300">
                <a:solidFill>
                  <a:srgbClr val="44546A"/>
                </a:solidFill>
              </a:rPr>
              <a:t>経理人材の育成に「体系的」「網羅的」「標準的」な最適ツールとして利用</a:t>
            </a:r>
            <a:endParaRPr lang="en-US" altLang="ja-JP" sz="1300" dirty="0">
              <a:solidFill>
                <a:srgbClr val="44546A"/>
              </a:solidFill>
            </a:endParaRPr>
          </a:p>
          <a:p>
            <a:pPr marL="171450" lvl="0" indent="-171450">
              <a:lnSpc>
                <a:spcPts val="1800"/>
              </a:lnSpc>
              <a:buFont typeface="Arial" panose="020B0604020202020204" pitchFamily="34" charset="0"/>
              <a:buChar char="•"/>
            </a:pPr>
            <a:r>
              <a:rPr lang="ja-JP" altLang="en-US" sz="1300">
                <a:solidFill>
                  <a:srgbClr val="44546A"/>
                </a:solidFill>
              </a:rPr>
              <a:t>簿記</a:t>
            </a:r>
            <a:r>
              <a:rPr lang="en-US" altLang="ja-JP" sz="1300" dirty="0">
                <a:solidFill>
                  <a:srgbClr val="44546A"/>
                </a:solidFill>
              </a:rPr>
              <a:t>2</a:t>
            </a:r>
            <a:r>
              <a:rPr lang="ja-JP" altLang="en-US" sz="1300">
                <a:solidFill>
                  <a:srgbClr val="44546A"/>
                </a:solidFill>
              </a:rPr>
              <a:t>級と並び、経理パーソンの「読み書きそろばん」的位置付けに</a:t>
            </a:r>
            <a:endParaRPr lang="en-US" altLang="ja-JP" sz="1300" dirty="0">
              <a:solidFill>
                <a:srgbClr val="44546A"/>
              </a:solidFill>
            </a:endParaRPr>
          </a:p>
          <a:p>
            <a:pPr marL="171450" lvl="0" indent="-171450">
              <a:lnSpc>
                <a:spcPts val="1800"/>
              </a:lnSpc>
              <a:buFont typeface="Arial" panose="020B0604020202020204" pitchFamily="34" charset="0"/>
              <a:buChar char="•"/>
            </a:pPr>
            <a:r>
              <a:rPr lang="ja-JP" altLang="en-US" sz="1300">
                <a:solidFill>
                  <a:srgbClr val="44546A"/>
                </a:solidFill>
              </a:rPr>
              <a:t>人事評価の対象とはせず、</a:t>
            </a:r>
            <a:r>
              <a:rPr lang="ja-JP" altLang="en-US" sz="1300" u="sng">
                <a:solidFill>
                  <a:srgbClr val="44546A"/>
                </a:solidFill>
              </a:rPr>
              <a:t>メンバーのキャリア指導材料として活用</a:t>
            </a:r>
            <a:endParaRPr lang="en-US" altLang="ja-JP" sz="1300" u="sng" dirty="0">
              <a:solidFill>
                <a:srgbClr val="44546A"/>
              </a:solidFill>
            </a:endParaRPr>
          </a:p>
          <a:p>
            <a:pPr marL="171450" lvl="0" indent="-171450">
              <a:lnSpc>
                <a:spcPts val="1800"/>
              </a:lnSpc>
              <a:buFont typeface="Arial" panose="020B0604020202020204" pitchFamily="34" charset="0"/>
              <a:buChar char="•"/>
            </a:pPr>
            <a:r>
              <a:rPr lang="ja-JP" altLang="en-US" sz="1300">
                <a:solidFill>
                  <a:srgbClr val="44546A"/>
                </a:solidFill>
              </a:rPr>
              <a:t>モチベーションアップの材料として期待</a:t>
            </a:r>
            <a:endParaRPr lang="en-US" altLang="ja-JP" sz="1300" dirty="0">
              <a:solidFill>
                <a:srgbClr val="44546A"/>
              </a:solidFill>
            </a:endParaRPr>
          </a:p>
        </p:txBody>
      </p:sp>
      <p:sp>
        <p:nvSpPr>
          <p:cNvPr id="16" name="角丸四角形 15">
            <a:extLst>
              <a:ext uri="{FF2B5EF4-FFF2-40B4-BE49-F238E27FC236}">
                <a16:creationId xmlns:a16="http://schemas.microsoft.com/office/drawing/2014/main" id="{1034627C-F158-E646-AF4A-3F236D7163CF}"/>
              </a:ext>
            </a:extLst>
          </p:cNvPr>
          <p:cNvSpPr/>
          <p:nvPr/>
        </p:nvSpPr>
        <p:spPr>
          <a:xfrm>
            <a:off x="364057" y="4360831"/>
            <a:ext cx="6020288" cy="2111205"/>
          </a:xfrm>
          <a:prstGeom prst="roundRect">
            <a:avLst>
              <a:gd name="adj" fmla="val 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 16">
            <a:extLst>
              <a:ext uri="{FF2B5EF4-FFF2-40B4-BE49-F238E27FC236}">
                <a16:creationId xmlns:a16="http://schemas.microsoft.com/office/drawing/2014/main" id="{FC95D585-BA61-404A-95EE-3A9AD2F60E66}"/>
              </a:ext>
            </a:extLst>
          </p:cNvPr>
          <p:cNvSpPr/>
          <p:nvPr/>
        </p:nvSpPr>
        <p:spPr>
          <a:xfrm>
            <a:off x="364057" y="4360832"/>
            <a:ext cx="6020288" cy="110612"/>
          </a:xfrm>
          <a:prstGeom prst="roundRect">
            <a:avLst>
              <a:gd name="adj" fmla="val 0"/>
            </a:avLst>
          </a:prstGeom>
          <a:solidFill>
            <a:srgbClr val="F59A94"/>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8" name="直線コネクタ 17">
            <a:extLst>
              <a:ext uri="{FF2B5EF4-FFF2-40B4-BE49-F238E27FC236}">
                <a16:creationId xmlns:a16="http://schemas.microsoft.com/office/drawing/2014/main" id="{25377549-0281-D44B-9F5C-37CB2E7630C0}"/>
              </a:ext>
            </a:extLst>
          </p:cNvPr>
          <p:cNvCxnSpPr/>
          <p:nvPr/>
        </p:nvCxnSpPr>
        <p:spPr>
          <a:xfrm>
            <a:off x="572775" y="4613903"/>
            <a:ext cx="0" cy="311499"/>
          </a:xfrm>
          <a:prstGeom prst="line">
            <a:avLst/>
          </a:prstGeom>
          <a:ln w="25400">
            <a:solidFill>
              <a:srgbClr val="F59A94"/>
            </a:solidFill>
          </a:ln>
        </p:spPr>
        <p:style>
          <a:lnRef idx="1">
            <a:schemeClr val="accent1"/>
          </a:lnRef>
          <a:fillRef idx="0">
            <a:schemeClr val="accent1"/>
          </a:fillRef>
          <a:effectRef idx="0">
            <a:schemeClr val="accent1"/>
          </a:effectRef>
          <a:fontRef idx="minor">
            <a:schemeClr val="tx1"/>
          </a:fontRef>
        </p:style>
      </p:cxnSp>
      <p:sp>
        <p:nvSpPr>
          <p:cNvPr id="19" name="Text Placeholder 7">
            <a:extLst>
              <a:ext uri="{FF2B5EF4-FFF2-40B4-BE49-F238E27FC236}">
                <a16:creationId xmlns:a16="http://schemas.microsoft.com/office/drawing/2014/main" id="{852D4EC5-6940-0340-9603-6354ADBD89C5}"/>
              </a:ext>
            </a:extLst>
          </p:cNvPr>
          <p:cNvSpPr txBox="1">
            <a:spLocks/>
          </p:cNvSpPr>
          <p:nvPr/>
        </p:nvSpPr>
        <p:spPr>
          <a:xfrm>
            <a:off x="611654" y="4676081"/>
            <a:ext cx="4059101"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ライオン株式会社</a:t>
            </a:r>
            <a:r>
              <a:rPr lang="en-US" altLang="ja-JP" sz="1200" b="1" dirty="0"/>
              <a:t> </a:t>
            </a:r>
            <a:r>
              <a:rPr lang="ja-JP" altLang="en-US" sz="1200" b="1"/>
              <a:t>様</a:t>
            </a:r>
            <a:endParaRPr lang="ja-JP" altLang="en-US" sz="1200" b="1" dirty="0"/>
          </a:p>
        </p:txBody>
      </p:sp>
      <p:sp>
        <p:nvSpPr>
          <p:cNvPr id="20" name="正方形/長方形 19">
            <a:extLst>
              <a:ext uri="{FF2B5EF4-FFF2-40B4-BE49-F238E27FC236}">
                <a16:creationId xmlns:a16="http://schemas.microsoft.com/office/drawing/2014/main" id="{43EA88E7-4B6F-934F-8166-D71518FD144F}"/>
              </a:ext>
            </a:extLst>
          </p:cNvPr>
          <p:cNvSpPr/>
          <p:nvPr/>
        </p:nvSpPr>
        <p:spPr>
          <a:xfrm>
            <a:off x="543661" y="5111020"/>
            <a:ext cx="5455205" cy="1232773"/>
          </a:xfrm>
          <a:prstGeom prst="rect">
            <a:avLst/>
          </a:prstGeom>
        </p:spPr>
        <p:txBody>
          <a:bodyPr wrap="square">
            <a:spAutoFit/>
          </a:bodyPr>
          <a:lstStyle/>
          <a:p>
            <a:pPr marL="171450" lvl="0" indent="-171450">
              <a:lnSpc>
                <a:spcPts val="1800"/>
              </a:lnSpc>
              <a:buFont typeface="Arial" panose="020B0604020202020204" pitchFamily="34" charset="0"/>
              <a:buChar char="•"/>
            </a:pPr>
            <a:r>
              <a:rPr lang="ja-JP" altLang="en-US" sz="1300">
                <a:solidFill>
                  <a:srgbClr val="44546A"/>
                </a:solidFill>
              </a:rPr>
              <a:t>経理と知識を融合させるうえで、実務的な検定が効果を発揮</a:t>
            </a:r>
            <a:endParaRPr lang="en-US" altLang="ja-JP" sz="1300" dirty="0">
              <a:solidFill>
                <a:srgbClr val="44546A"/>
              </a:solidFill>
            </a:endParaRPr>
          </a:p>
          <a:p>
            <a:pPr marL="171450" lvl="0" indent="-171450">
              <a:lnSpc>
                <a:spcPts val="1800"/>
              </a:lnSpc>
              <a:buFont typeface="Arial" panose="020B0604020202020204" pitchFamily="34" charset="0"/>
              <a:buChar char="•"/>
            </a:pPr>
            <a:r>
              <a:rPr lang="ja-JP" altLang="en-US" sz="1300">
                <a:solidFill>
                  <a:srgbClr val="44546A"/>
                </a:solidFill>
              </a:rPr>
              <a:t>知識・経験を深めてほしい若手層を受験対象とし、さらなるスキルアップをねらう</a:t>
            </a:r>
            <a:endParaRPr lang="en-US" altLang="ja-JP" sz="1300" dirty="0">
              <a:solidFill>
                <a:srgbClr val="44546A"/>
              </a:solidFill>
            </a:endParaRPr>
          </a:p>
          <a:p>
            <a:pPr marL="171450" lvl="0" indent="-171450">
              <a:lnSpc>
                <a:spcPts val="1800"/>
              </a:lnSpc>
              <a:buFont typeface="Arial" panose="020B0604020202020204" pitchFamily="34" charset="0"/>
              <a:buChar char="•"/>
            </a:pPr>
            <a:r>
              <a:rPr lang="ja-JP" altLang="en-US" sz="1300">
                <a:solidFill>
                  <a:srgbClr val="44546A"/>
                </a:solidFill>
              </a:rPr>
              <a:t>目標レベルの</a:t>
            </a:r>
            <a:r>
              <a:rPr lang="en-US" altLang="ja-JP" sz="1300" dirty="0">
                <a:solidFill>
                  <a:srgbClr val="44546A"/>
                </a:solidFill>
              </a:rPr>
              <a:t>A</a:t>
            </a:r>
            <a:r>
              <a:rPr lang="ja-JP" altLang="en-US" sz="1300">
                <a:solidFill>
                  <a:srgbClr val="44546A"/>
                </a:solidFill>
              </a:rPr>
              <a:t>ランク取得まで受験。経理部全体の傾向把握にも活用</a:t>
            </a:r>
            <a:endParaRPr lang="en-US" altLang="ja-JP" sz="1300" dirty="0">
              <a:solidFill>
                <a:srgbClr val="44546A"/>
              </a:solidFill>
            </a:endParaRPr>
          </a:p>
          <a:p>
            <a:pPr marL="171450" lvl="0" indent="-171450">
              <a:lnSpc>
                <a:spcPts val="1800"/>
              </a:lnSpc>
              <a:buFont typeface="Arial" panose="020B0604020202020204" pitchFamily="34" charset="0"/>
              <a:buChar char="•"/>
            </a:pPr>
            <a:r>
              <a:rPr lang="en-US" altLang="ja-JP" sz="1300" dirty="0">
                <a:solidFill>
                  <a:srgbClr val="44546A"/>
                </a:solidFill>
              </a:rPr>
              <a:t>FASS</a:t>
            </a:r>
            <a:r>
              <a:rPr lang="ja-JP" altLang="en-US" sz="1300">
                <a:solidFill>
                  <a:srgbClr val="44546A"/>
                </a:solidFill>
              </a:rPr>
              <a:t>の受験を契機に前向きな学びの姿勢を身につけることを期待</a:t>
            </a:r>
            <a:endParaRPr lang="en-US" altLang="ja-JP" sz="1300" dirty="0">
              <a:solidFill>
                <a:srgbClr val="44546A"/>
              </a:solidFill>
            </a:endParaRPr>
          </a:p>
        </p:txBody>
      </p:sp>
      <p:sp>
        <p:nvSpPr>
          <p:cNvPr id="21" name="角丸四角形 20">
            <a:extLst>
              <a:ext uri="{FF2B5EF4-FFF2-40B4-BE49-F238E27FC236}">
                <a16:creationId xmlns:a16="http://schemas.microsoft.com/office/drawing/2014/main" id="{85422769-CF1F-5A4E-8114-8FB227F06C4B}"/>
              </a:ext>
            </a:extLst>
          </p:cNvPr>
          <p:cNvSpPr/>
          <p:nvPr/>
        </p:nvSpPr>
        <p:spPr>
          <a:xfrm>
            <a:off x="364057" y="6787678"/>
            <a:ext cx="6020288" cy="2111205"/>
          </a:xfrm>
          <a:prstGeom prst="roundRect">
            <a:avLst>
              <a:gd name="adj" fmla="val 0"/>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角丸四角形 21">
            <a:extLst>
              <a:ext uri="{FF2B5EF4-FFF2-40B4-BE49-F238E27FC236}">
                <a16:creationId xmlns:a16="http://schemas.microsoft.com/office/drawing/2014/main" id="{14A7A8AF-8DE8-7A44-8456-C9BB9BCEC036}"/>
              </a:ext>
            </a:extLst>
          </p:cNvPr>
          <p:cNvSpPr/>
          <p:nvPr/>
        </p:nvSpPr>
        <p:spPr>
          <a:xfrm>
            <a:off x="364057" y="6787679"/>
            <a:ext cx="6020288" cy="110612"/>
          </a:xfrm>
          <a:prstGeom prst="roundRect">
            <a:avLst>
              <a:gd name="adj" fmla="val 0"/>
            </a:avLst>
          </a:prstGeom>
          <a:solidFill>
            <a:schemeClr val="accent4">
              <a:lumMod val="40000"/>
              <a:lumOff val="60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3" name="直線コネクタ 22">
            <a:extLst>
              <a:ext uri="{FF2B5EF4-FFF2-40B4-BE49-F238E27FC236}">
                <a16:creationId xmlns:a16="http://schemas.microsoft.com/office/drawing/2014/main" id="{304CA8B2-6259-644C-9CC9-2BCAEA2F7608}"/>
              </a:ext>
            </a:extLst>
          </p:cNvPr>
          <p:cNvCxnSpPr/>
          <p:nvPr/>
        </p:nvCxnSpPr>
        <p:spPr>
          <a:xfrm>
            <a:off x="572775" y="7040750"/>
            <a:ext cx="0" cy="311499"/>
          </a:xfrm>
          <a:prstGeom prst="line">
            <a:avLst/>
          </a:prstGeom>
          <a:ln w="254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7">
            <a:extLst>
              <a:ext uri="{FF2B5EF4-FFF2-40B4-BE49-F238E27FC236}">
                <a16:creationId xmlns:a16="http://schemas.microsoft.com/office/drawing/2014/main" id="{26A8F444-1369-3A46-88AE-F34AFBB77B44}"/>
              </a:ext>
            </a:extLst>
          </p:cNvPr>
          <p:cNvSpPr txBox="1">
            <a:spLocks/>
          </p:cNvSpPr>
          <p:nvPr/>
        </p:nvSpPr>
        <p:spPr>
          <a:xfrm>
            <a:off x="611654" y="7102928"/>
            <a:ext cx="4059101"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日立化成株式会社</a:t>
            </a:r>
            <a:r>
              <a:rPr lang="en-US" altLang="ja-JP" sz="1200" b="1" dirty="0"/>
              <a:t> </a:t>
            </a:r>
            <a:r>
              <a:rPr lang="ja-JP" altLang="en-US" sz="1200" b="1"/>
              <a:t>様</a:t>
            </a:r>
            <a:endParaRPr lang="ja-JP" altLang="en-US" sz="1200" b="1" dirty="0"/>
          </a:p>
        </p:txBody>
      </p:sp>
      <p:sp>
        <p:nvSpPr>
          <p:cNvPr id="25" name="正方形/長方形 24">
            <a:extLst>
              <a:ext uri="{FF2B5EF4-FFF2-40B4-BE49-F238E27FC236}">
                <a16:creationId xmlns:a16="http://schemas.microsoft.com/office/drawing/2014/main" id="{3B5AFA0F-8A24-2F49-AF2C-5DDAA2C0F687}"/>
              </a:ext>
            </a:extLst>
          </p:cNvPr>
          <p:cNvSpPr/>
          <p:nvPr/>
        </p:nvSpPr>
        <p:spPr>
          <a:xfrm>
            <a:off x="543661" y="7537867"/>
            <a:ext cx="5455205" cy="1235018"/>
          </a:xfrm>
          <a:prstGeom prst="rect">
            <a:avLst/>
          </a:prstGeom>
        </p:spPr>
        <p:txBody>
          <a:bodyPr wrap="square">
            <a:spAutoFit/>
          </a:bodyPr>
          <a:lstStyle/>
          <a:p>
            <a:pPr marL="171450" lvl="0" indent="-171450">
              <a:lnSpc>
                <a:spcPts val="1800"/>
              </a:lnSpc>
              <a:buFont typeface="Arial" panose="020B0604020202020204" pitchFamily="34" charset="0"/>
              <a:buChar char="•"/>
            </a:pPr>
            <a:r>
              <a:rPr lang="ja-JP" altLang="en-US" sz="1300">
                <a:solidFill>
                  <a:srgbClr val="44546A"/>
                </a:solidFill>
              </a:rPr>
              <a:t>激変するビジネス環境の中、幅広い経理・財務知識をみにつけるために導入</a:t>
            </a:r>
            <a:endParaRPr lang="en-US" altLang="ja-JP" sz="1300" dirty="0">
              <a:solidFill>
                <a:srgbClr val="44546A"/>
              </a:solidFill>
            </a:endParaRPr>
          </a:p>
          <a:p>
            <a:pPr marL="171450" lvl="0" indent="-171450">
              <a:lnSpc>
                <a:spcPts val="1800"/>
              </a:lnSpc>
              <a:buFont typeface="Arial" panose="020B0604020202020204" pitchFamily="34" charset="0"/>
              <a:buChar char="•"/>
            </a:pPr>
            <a:r>
              <a:rPr lang="ja-JP" altLang="en-US" sz="1300">
                <a:solidFill>
                  <a:srgbClr val="44546A"/>
                </a:solidFill>
              </a:rPr>
              <a:t>自発的な勉強会も始まり、モチベーションの活性化に寄与</a:t>
            </a:r>
            <a:endParaRPr lang="en-US" altLang="ja-JP" sz="1300" dirty="0">
              <a:solidFill>
                <a:srgbClr val="44546A"/>
              </a:solidFill>
            </a:endParaRPr>
          </a:p>
          <a:p>
            <a:pPr marL="171450" lvl="0" indent="-171450">
              <a:lnSpc>
                <a:spcPts val="1800"/>
              </a:lnSpc>
              <a:buFont typeface="Arial" panose="020B0604020202020204" pitchFamily="34" charset="0"/>
              <a:buChar char="•"/>
            </a:pPr>
            <a:r>
              <a:rPr lang="en-US" altLang="ja-JP" sz="1300" dirty="0">
                <a:solidFill>
                  <a:srgbClr val="44546A"/>
                </a:solidFill>
              </a:rPr>
              <a:t>C</a:t>
            </a:r>
            <a:r>
              <a:rPr lang="ja-JP" altLang="en-US" sz="1300">
                <a:solidFill>
                  <a:srgbClr val="44546A"/>
                </a:solidFill>
              </a:rPr>
              <a:t>ランクの取得が最低目標。将来のマネージャー候補層には</a:t>
            </a:r>
            <a:r>
              <a:rPr lang="en-US" altLang="ja-JP" sz="1300" dirty="0">
                <a:solidFill>
                  <a:srgbClr val="44546A"/>
                </a:solidFill>
              </a:rPr>
              <a:t>A</a:t>
            </a:r>
            <a:r>
              <a:rPr lang="ja-JP" altLang="en-US" sz="1300">
                <a:solidFill>
                  <a:srgbClr val="44546A"/>
                </a:solidFill>
              </a:rPr>
              <a:t>ランクを求める。</a:t>
            </a:r>
            <a:endParaRPr lang="en-US" altLang="ja-JP" sz="1300" dirty="0">
              <a:solidFill>
                <a:srgbClr val="44546A"/>
              </a:solidFill>
            </a:endParaRPr>
          </a:p>
        </p:txBody>
      </p:sp>
      <p:sp>
        <p:nvSpPr>
          <p:cNvPr id="26" name="スライド番号プレースホルダー 3">
            <a:extLst>
              <a:ext uri="{FF2B5EF4-FFF2-40B4-BE49-F238E27FC236}">
                <a16:creationId xmlns:a16="http://schemas.microsoft.com/office/drawing/2014/main" id="{1010770F-378E-EA4B-828A-3C0D463F0FEF}"/>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8</a:t>
            </a:fld>
            <a:endParaRPr lang="ja-JP" altLang="en-US" sz="1050"/>
          </a:p>
        </p:txBody>
      </p:sp>
    </p:spTree>
    <p:extLst>
      <p:ext uri="{BB962C8B-B14F-4D97-AF65-F5344CB8AC3E}">
        <p14:creationId xmlns:p14="http://schemas.microsoft.com/office/powerpoint/2010/main" val="1629354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ヘッド1.psd">
            <a:extLst>
              <a:ext uri="{FF2B5EF4-FFF2-40B4-BE49-F238E27FC236}">
                <a16:creationId xmlns:a16="http://schemas.microsoft.com/office/drawing/2014/main" id="{F13CE80D-88EB-004C-B71D-9DE6280BA575}"/>
              </a:ext>
            </a:extLst>
          </p:cNvPr>
          <p:cNvPicPr>
            <a:picLocks noChangeAspect="1"/>
          </p:cNvPicPr>
          <p:nvPr/>
        </p:nvPicPr>
        <p:blipFill rotWithShape="1">
          <a:blip r:embed="rId2"/>
          <a:srcRect l="86573" t="-18770" b="12579"/>
          <a:stretch/>
        </p:blipFill>
        <p:spPr>
          <a:xfrm>
            <a:off x="5267644" y="9304896"/>
            <a:ext cx="1242487" cy="344699"/>
          </a:xfrm>
          <a:prstGeom prst="rect">
            <a:avLst/>
          </a:prstGeom>
        </p:spPr>
      </p:pic>
      <p:pic>
        <p:nvPicPr>
          <p:cNvPr id="7" name="図 6" descr="ヘッド1.psd">
            <a:extLst>
              <a:ext uri="{FF2B5EF4-FFF2-40B4-BE49-F238E27FC236}">
                <a16:creationId xmlns:a16="http://schemas.microsoft.com/office/drawing/2014/main" id="{D16A9B5B-4531-E34A-B8F4-8C81D238A4E1}"/>
              </a:ext>
            </a:extLst>
          </p:cNvPr>
          <p:cNvPicPr>
            <a:picLocks noChangeAspect="1"/>
          </p:cNvPicPr>
          <p:nvPr/>
        </p:nvPicPr>
        <p:blipFill rotWithShape="1">
          <a:blip r:embed="rId2">
            <a:grayscl/>
          </a:blip>
          <a:srcRect t="82564"/>
          <a:stretch/>
        </p:blipFill>
        <p:spPr>
          <a:xfrm flipV="1">
            <a:off x="247763" y="9577496"/>
            <a:ext cx="5004000" cy="30618"/>
          </a:xfrm>
          <a:prstGeom prst="rect">
            <a:avLst/>
          </a:prstGeom>
        </p:spPr>
      </p:pic>
      <p:sp>
        <p:nvSpPr>
          <p:cNvPr id="9" name="フレーム 8">
            <a:extLst>
              <a:ext uri="{FF2B5EF4-FFF2-40B4-BE49-F238E27FC236}">
                <a16:creationId xmlns:a16="http://schemas.microsoft.com/office/drawing/2014/main" id="{CF5E8793-724A-3F44-8A4F-F7623C97512A}"/>
              </a:ext>
            </a:extLst>
          </p:cNvPr>
          <p:cNvSpPr/>
          <p:nvPr/>
        </p:nvSpPr>
        <p:spPr>
          <a:xfrm>
            <a:off x="0" y="0"/>
            <a:ext cx="6858000" cy="9906000"/>
          </a:xfrm>
          <a:prstGeom prst="frame">
            <a:avLst>
              <a:gd name="adj1" fmla="val 239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Text Placeholder 6">
            <a:extLst>
              <a:ext uri="{FF2B5EF4-FFF2-40B4-BE49-F238E27FC236}">
                <a16:creationId xmlns:a16="http://schemas.microsoft.com/office/drawing/2014/main" id="{7FD0E65F-6B17-E241-AFBD-88E27B098BE0}"/>
              </a:ext>
            </a:extLst>
          </p:cNvPr>
          <p:cNvSpPr txBox="1">
            <a:spLocks/>
          </p:cNvSpPr>
          <p:nvPr/>
        </p:nvSpPr>
        <p:spPr>
          <a:xfrm>
            <a:off x="247763" y="238266"/>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800" b="1" i="1" dirty="0"/>
              <a:t>Template</a:t>
            </a:r>
            <a:endParaRPr lang="ja-JP" altLang="en-US" sz="1800" b="1" i="1" dirty="0"/>
          </a:p>
        </p:txBody>
      </p:sp>
      <p:pic>
        <p:nvPicPr>
          <p:cNvPr id="34" name="図 33" descr="ヘッド1.psd">
            <a:extLst>
              <a:ext uri="{FF2B5EF4-FFF2-40B4-BE49-F238E27FC236}">
                <a16:creationId xmlns:a16="http://schemas.microsoft.com/office/drawing/2014/main" id="{A7FA45F3-F5ED-1749-A112-6CD919AC86C8}"/>
              </a:ext>
            </a:extLst>
          </p:cNvPr>
          <p:cNvPicPr>
            <a:picLocks noChangeAspect="1"/>
          </p:cNvPicPr>
          <p:nvPr/>
        </p:nvPicPr>
        <p:blipFill rotWithShape="1">
          <a:blip r:embed="rId2">
            <a:grayscl/>
          </a:blip>
          <a:srcRect t="82564"/>
          <a:stretch/>
        </p:blipFill>
        <p:spPr>
          <a:xfrm flipV="1">
            <a:off x="297000" y="552739"/>
            <a:ext cx="6264000" cy="38337"/>
          </a:xfrm>
          <a:prstGeom prst="rect">
            <a:avLst/>
          </a:prstGeom>
        </p:spPr>
      </p:pic>
      <p:pic>
        <p:nvPicPr>
          <p:cNvPr id="18" name="図 17">
            <a:extLst>
              <a:ext uri="{FF2B5EF4-FFF2-40B4-BE49-F238E27FC236}">
                <a16:creationId xmlns:a16="http://schemas.microsoft.com/office/drawing/2014/main" id="{7301A84D-52AB-EC46-B167-4A56655F0A2A}"/>
              </a:ext>
            </a:extLst>
          </p:cNvPr>
          <p:cNvPicPr>
            <a:picLocks noChangeAspect="1"/>
          </p:cNvPicPr>
          <p:nvPr/>
        </p:nvPicPr>
        <p:blipFill>
          <a:blip r:embed="rId3">
            <a:duotone>
              <a:schemeClr val="accent5">
                <a:shade val="45000"/>
                <a:satMod val="135000"/>
              </a:schemeClr>
              <a:prstClr val="white"/>
            </a:duotone>
          </a:blip>
          <a:stretch>
            <a:fillRect/>
          </a:stretch>
        </p:blipFill>
        <p:spPr>
          <a:xfrm>
            <a:off x="456554" y="653920"/>
            <a:ext cx="448231" cy="448231"/>
          </a:xfrm>
          <a:prstGeom prst="rect">
            <a:avLst/>
          </a:prstGeom>
        </p:spPr>
      </p:pic>
      <p:sp>
        <p:nvSpPr>
          <p:cNvPr id="19" name="Text Placeholder 7">
            <a:extLst>
              <a:ext uri="{FF2B5EF4-FFF2-40B4-BE49-F238E27FC236}">
                <a16:creationId xmlns:a16="http://schemas.microsoft.com/office/drawing/2014/main" id="{606A6884-9619-3C49-976D-F77F3AF9AB8C}"/>
              </a:ext>
            </a:extLst>
          </p:cNvPr>
          <p:cNvSpPr txBox="1">
            <a:spLocks/>
          </p:cNvSpPr>
          <p:nvPr/>
        </p:nvSpPr>
        <p:spPr>
          <a:xfrm>
            <a:off x="904784" y="754531"/>
            <a:ext cx="4059101" cy="302036"/>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200" b="1"/>
              <a:t>メールテンプレート①：研修受講案内（対象者宛）</a:t>
            </a:r>
            <a:endParaRPr lang="ja-JP" altLang="en-US" sz="1200" b="1" dirty="0"/>
          </a:p>
        </p:txBody>
      </p:sp>
      <p:sp>
        <p:nvSpPr>
          <p:cNvPr id="20" name="正方形/長方形 19">
            <a:extLst>
              <a:ext uri="{FF2B5EF4-FFF2-40B4-BE49-F238E27FC236}">
                <a16:creationId xmlns:a16="http://schemas.microsoft.com/office/drawing/2014/main" id="{C3A176BA-778B-4640-A06D-A53CFE756F96}"/>
              </a:ext>
            </a:extLst>
          </p:cNvPr>
          <p:cNvSpPr/>
          <p:nvPr/>
        </p:nvSpPr>
        <p:spPr>
          <a:xfrm>
            <a:off x="456554" y="1417319"/>
            <a:ext cx="5931545" cy="650748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2"/>
                </a:solidFill>
                <a:latin typeface="+mn-ea"/>
              </a:rPr>
              <a:t>件名：</a:t>
            </a:r>
            <a:r>
              <a:rPr kumimoji="1" lang="en-US" altLang="ja-JP" sz="1200" dirty="0">
                <a:solidFill>
                  <a:schemeClr val="tx2"/>
                </a:solidFill>
                <a:latin typeface="+mn-ea"/>
              </a:rPr>
              <a:t>【</a:t>
            </a:r>
            <a:r>
              <a:rPr kumimoji="1" lang="ja-JP" altLang="en-US" sz="1200" dirty="0">
                <a:solidFill>
                  <a:schemeClr val="tx2"/>
                </a:solidFill>
                <a:latin typeface="+mn-ea"/>
              </a:rPr>
              <a:t>重要</a:t>
            </a:r>
            <a:r>
              <a:rPr kumimoji="1" lang="en-US" altLang="ja-JP" sz="1200" dirty="0">
                <a:solidFill>
                  <a:schemeClr val="tx2"/>
                </a:solidFill>
                <a:latin typeface="+mn-ea"/>
              </a:rPr>
              <a:t>】</a:t>
            </a:r>
            <a:r>
              <a:rPr lang="ja-JP" altLang="en-US" sz="1200" dirty="0">
                <a:solidFill>
                  <a:schemeClr val="tx2"/>
                </a:solidFill>
                <a:latin typeface="+mn-ea"/>
              </a:rPr>
              <a:t>経理・財務スキルアップ研修開始のお知らせ</a:t>
            </a:r>
            <a:endParaRPr kumimoji="1" lang="en-US" altLang="ja-JP" sz="1200" dirty="0">
              <a:solidFill>
                <a:schemeClr val="tx2"/>
              </a:solidFill>
              <a:latin typeface="+mn-ea"/>
            </a:endParaRPr>
          </a:p>
          <a:p>
            <a:endParaRPr kumimoji="1" lang="en-US" altLang="ja-JP" sz="1200" dirty="0">
              <a:solidFill>
                <a:schemeClr val="tx2"/>
              </a:solidFill>
              <a:latin typeface="+mn-ea"/>
            </a:endParaRPr>
          </a:p>
          <a:p>
            <a:r>
              <a:rPr kumimoji="1" lang="ja-JP" altLang="en-US" sz="1200" dirty="0">
                <a:solidFill>
                  <a:schemeClr val="tx2"/>
                </a:solidFill>
                <a:latin typeface="+mn-ea"/>
              </a:rPr>
              <a:t>研修対象者</a:t>
            </a:r>
            <a:r>
              <a:rPr kumimoji="1" lang="en-US" altLang="ja-JP" sz="1200" dirty="0">
                <a:solidFill>
                  <a:schemeClr val="tx2"/>
                </a:solidFill>
                <a:latin typeface="+mn-ea"/>
              </a:rPr>
              <a:t> </a:t>
            </a:r>
            <a:r>
              <a:rPr kumimoji="1" lang="ja-JP" altLang="en-US" sz="1200" dirty="0">
                <a:solidFill>
                  <a:schemeClr val="tx2"/>
                </a:solidFill>
                <a:latin typeface="+mn-ea"/>
              </a:rPr>
              <a:t>各位</a:t>
            </a:r>
            <a:endParaRPr kumimoji="1" lang="en-US" altLang="ja-JP" sz="1200" dirty="0">
              <a:solidFill>
                <a:schemeClr val="tx2"/>
              </a:solidFill>
              <a:latin typeface="+mn-ea"/>
            </a:endParaRPr>
          </a:p>
          <a:p>
            <a:endParaRPr kumimoji="1" lang="en-US" altLang="ja-JP" sz="1200" dirty="0">
              <a:solidFill>
                <a:schemeClr val="tx2"/>
              </a:solidFill>
              <a:latin typeface="+mn-ea"/>
            </a:endParaRPr>
          </a:p>
          <a:p>
            <a:r>
              <a:rPr kumimoji="1" lang="ja-JP" altLang="en-US" sz="1200" dirty="0">
                <a:solidFill>
                  <a:schemeClr val="tx2"/>
                </a:solidFill>
                <a:latin typeface="+mn-ea"/>
              </a:rPr>
              <a:t>本日より、経理・財務の実務スキルアップを目的とした、「</a:t>
            </a:r>
            <a:r>
              <a:rPr lang="ja-JP" altLang="en-US" sz="1200" dirty="0">
                <a:solidFill>
                  <a:schemeClr val="tx2"/>
                </a:solidFill>
                <a:latin typeface="+mn-ea"/>
              </a:rPr>
              <a:t>経理・財務スキルアップ研修」を開始します。本研修は、</a:t>
            </a:r>
            <a:r>
              <a:rPr lang="en-US" altLang="ja-JP" sz="1200" dirty="0">
                <a:solidFill>
                  <a:schemeClr val="tx2"/>
                </a:solidFill>
                <a:latin typeface="+mn-ea"/>
              </a:rPr>
              <a:t>1</a:t>
            </a:r>
            <a:r>
              <a:rPr lang="ja-JP" altLang="en-US" sz="1200" dirty="0">
                <a:solidFill>
                  <a:schemeClr val="tx2"/>
                </a:solidFill>
                <a:latin typeface="+mn-ea"/>
              </a:rPr>
              <a:t>）</a:t>
            </a:r>
            <a:r>
              <a:rPr lang="en-US" altLang="ja-JP" sz="1200" dirty="0">
                <a:solidFill>
                  <a:schemeClr val="tx2"/>
                </a:solidFill>
                <a:latin typeface="+mn-ea"/>
              </a:rPr>
              <a:t>E-</a:t>
            </a:r>
            <a:r>
              <a:rPr lang="ja-JP" altLang="en-US" sz="1200" dirty="0">
                <a:solidFill>
                  <a:schemeClr val="tx2"/>
                </a:solidFill>
                <a:latin typeface="+mn-ea"/>
              </a:rPr>
              <a:t>ラーニングによる個別研修と、その成果を確認する</a:t>
            </a:r>
            <a:r>
              <a:rPr lang="en-US" altLang="ja-JP" sz="1200" dirty="0">
                <a:solidFill>
                  <a:schemeClr val="tx2"/>
                </a:solidFill>
                <a:latin typeface="+mn-ea"/>
              </a:rPr>
              <a:t>2</a:t>
            </a:r>
            <a:r>
              <a:rPr lang="ja-JP" altLang="en-US" sz="1200" dirty="0">
                <a:solidFill>
                  <a:schemeClr val="tx2"/>
                </a:solidFill>
                <a:latin typeface="+mn-ea"/>
              </a:rPr>
              <a:t>）</a:t>
            </a:r>
            <a:r>
              <a:rPr lang="en" altLang="ja-JP" sz="1200" dirty="0">
                <a:solidFill>
                  <a:schemeClr val="tx2"/>
                </a:solidFill>
                <a:latin typeface="+mn-ea"/>
              </a:rPr>
              <a:t> FASS</a:t>
            </a:r>
            <a:r>
              <a:rPr lang="ja-JP" altLang="en-US" sz="1200" dirty="0">
                <a:solidFill>
                  <a:schemeClr val="tx2"/>
                </a:solidFill>
                <a:latin typeface="+mn-ea"/>
              </a:rPr>
              <a:t>検定の</a:t>
            </a:r>
            <a:r>
              <a:rPr lang="en-US" altLang="ja-JP" sz="1200" dirty="0">
                <a:solidFill>
                  <a:schemeClr val="tx2"/>
                </a:solidFill>
                <a:latin typeface="+mn-ea"/>
              </a:rPr>
              <a:t>2</a:t>
            </a:r>
            <a:r>
              <a:rPr lang="ja-JP" altLang="en-US" sz="1200" dirty="0">
                <a:solidFill>
                  <a:schemeClr val="tx2"/>
                </a:solidFill>
                <a:latin typeface="+mn-ea"/>
              </a:rPr>
              <a:t>部構成となっています。</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以下「研修の進め方」と「実施スケジュール」を精読・確認の上、各自取り組みを進めてください。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■研修について　</a:t>
            </a:r>
            <a:endParaRPr lang="en-US" altLang="ja-JP" sz="1200" dirty="0">
              <a:solidFill>
                <a:schemeClr val="tx2"/>
              </a:solidFill>
              <a:latin typeface="+mn-ea"/>
            </a:endParaRPr>
          </a:p>
          <a:p>
            <a:r>
              <a:rPr lang="ja-JP" altLang="en-US" sz="1200" dirty="0">
                <a:solidFill>
                  <a:schemeClr val="tx2"/>
                </a:solidFill>
                <a:latin typeface="+mn-ea"/>
              </a:rPr>
              <a:t>　</a:t>
            </a:r>
            <a:r>
              <a:rPr lang="en" altLang="ja-JP" sz="1200" dirty="0">
                <a:latin typeface="+mn-ea"/>
                <a:hlinkClick r:id="rId4"/>
              </a:rPr>
              <a:t> https://info.cfo.jp/gaiyou.pdf</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■実施スケジュール</a:t>
            </a:r>
            <a:endParaRPr lang="en-US" altLang="ja-JP" sz="1200" dirty="0">
              <a:solidFill>
                <a:schemeClr val="tx2"/>
              </a:solidFill>
              <a:latin typeface="+mn-ea"/>
            </a:endParaRPr>
          </a:p>
          <a:p>
            <a:r>
              <a:rPr lang="en-US" altLang="ja-JP" sz="1200" dirty="0">
                <a:solidFill>
                  <a:schemeClr val="tx2"/>
                </a:solidFill>
                <a:latin typeface="+mn-ea"/>
              </a:rPr>
              <a:t>1</a:t>
            </a:r>
            <a:r>
              <a:rPr lang="ja-JP" altLang="en-US" sz="1200" dirty="0">
                <a:solidFill>
                  <a:schemeClr val="tx2"/>
                </a:solidFill>
                <a:latin typeface="+mn-ea"/>
              </a:rPr>
              <a:t>）</a:t>
            </a:r>
            <a:r>
              <a:rPr lang="en-US" altLang="ja-JP" sz="1200" dirty="0">
                <a:solidFill>
                  <a:schemeClr val="tx2"/>
                </a:solidFill>
                <a:latin typeface="+mn-ea"/>
              </a:rPr>
              <a:t> E-</a:t>
            </a:r>
            <a:r>
              <a:rPr lang="ja-JP" altLang="en-US" sz="1200" dirty="0">
                <a:solidFill>
                  <a:schemeClr val="tx2"/>
                </a:solidFill>
                <a:latin typeface="+mn-ea"/>
              </a:rPr>
              <a:t>ラーニングによる個別研修（本日</a:t>
            </a:r>
            <a:r>
              <a:rPr lang="en-US" altLang="ja-JP" sz="1200" dirty="0">
                <a:solidFill>
                  <a:schemeClr val="tx2"/>
                </a:solidFill>
                <a:latin typeface="+mn-ea"/>
              </a:rPr>
              <a:t>〜</a:t>
            </a:r>
            <a:r>
              <a:rPr lang="ja-JP" altLang="en-US" sz="1200" dirty="0">
                <a:solidFill>
                  <a:schemeClr val="tx2"/>
                </a:solidFill>
                <a:latin typeface="+mn-ea"/>
              </a:rPr>
              <a:t>到達度試験実施までの間）</a:t>
            </a:r>
            <a:endParaRPr lang="en-US" altLang="ja-JP" sz="1200" dirty="0">
              <a:solidFill>
                <a:schemeClr val="tx2"/>
              </a:solidFill>
              <a:latin typeface="+mn-ea"/>
            </a:endParaRPr>
          </a:p>
          <a:p>
            <a:r>
              <a:rPr lang="en-US" altLang="ja-JP" sz="1200" dirty="0">
                <a:solidFill>
                  <a:schemeClr val="tx2"/>
                </a:solidFill>
                <a:latin typeface="+mn-ea"/>
              </a:rPr>
              <a:t>2</a:t>
            </a:r>
            <a:r>
              <a:rPr lang="ja-JP" altLang="en-US" sz="1200" dirty="0">
                <a:solidFill>
                  <a:schemeClr val="tx2"/>
                </a:solidFill>
                <a:latin typeface="+mn-ea"/>
              </a:rPr>
              <a:t>）</a:t>
            </a:r>
            <a:r>
              <a:rPr lang="en" altLang="ja-JP" sz="1200" dirty="0">
                <a:solidFill>
                  <a:schemeClr val="tx2"/>
                </a:solidFill>
                <a:latin typeface="+mn-ea"/>
              </a:rPr>
              <a:t> FASS</a:t>
            </a:r>
            <a:r>
              <a:rPr lang="ja-JP" altLang="en-US" sz="1200" dirty="0">
                <a:solidFill>
                  <a:schemeClr val="tx2"/>
                </a:solidFill>
                <a:latin typeface="+mn-ea"/>
              </a:rPr>
              <a:t>検定</a:t>
            </a:r>
            <a:endParaRPr lang="en-US" altLang="ja-JP" sz="1200" dirty="0">
              <a:solidFill>
                <a:schemeClr val="tx2"/>
              </a:solidFill>
              <a:latin typeface="+mn-ea"/>
            </a:endParaRPr>
          </a:p>
          <a:p>
            <a:r>
              <a:rPr lang="ja-JP" altLang="en-US" sz="1200" dirty="0">
                <a:solidFill>
                  <a:schemeClr val="tx2"/>
                </a:solidFill>
                <a:latin typeface="+mn-ea"/>
              </a:rPr>
              <a:t>　　別途送付する「</a:t>
            </a:r>
            <a:r>
              <a:rPr lang="en" altLang="ja-JP" sz="1200" dirty="0">
                <a:solidFill>
                  <a:schemeClr val="tx2"/>
                </a:solidFill>
                <a:latin typeface="+mn-ea"/>
              </a:rPr>
              <a:t> FASS</a:t>
            </a:r>
            <a:r>
              <a:rPr lang="ja-JP" altLang="en-US" sz="1200" dirty="0">
                <a:solidFill>
                  <a:schemeClr val="tx2"/>
                </a:solidFill>
                <a:latin typeface="+mn-ea"/>
              </a:rPr>
              <a:t>検定受験方法の案内」を参考に、</a:t>
            </a:r>
            <a:endParaRPr lang="en-US" altLang="ja-JP" sz="1200" dirty="0">
              <a:solidFill>
                <a:schemeClr val="tx2"/>
              </a:solidFill>
              <a:latin typeface="+mn-ea"/>
            </a:endParaRPr>
          </a:p>
          <a:p>
            <a:r>
              <a:rPr lang="ja-JP" altLang="en-US" sz="1200" dirty="0">
                <a:solidFill>
                  <a:schemeClr val="tx2"/>
                </a:solidFill>
                <a:latin typeface="+mn-ea"/>
              </a:rPr>
              <a:t>　　</a:t>
            </a:r>
            <a:r>
              <a:rPr lang="ja-JP" altLang="en-US" sz="1200" u="sng" dirty="0">
                <a:solidFill>
                  <a:schemeClr val="tx2"/>
                </a:solidFill>
                <a:latin typeface="+mn-ea"/>
              </a:rPr>
              <a:t>●●●●年●●月●●日</a:t>
            </a:r>
            <a:r>
              <a:rPr lang="ja-JP" altLang="en-US" sz="1200" dirty="0">
                <a:solidFill>
                  <a:schemeClr val="tx2"/>
                </a:solidFill>
                <a:latin typeface="+mn-ea"/>
              </a:rPr>
              <a:t>までに必ず受験してください。</a:t>
            </a:r>
            <a:endParaRPr lang="en-US" altLang="ja-JP" sz="1200" dirty="0">
              <a:solidFill>
                <a:schemeClr val="tx2"/>
              </a:solidFill>
              <a:latin typeface="+mn-ea"/>
            </a:endParaRPr>
          </a:p>
          <a:p>
            <a:endParaRPr lang="en-US" altLang="ja-JP" sz="1200" dirty="0">
              <a:solidFill>
                <a:schemeClr val="tx2"/>
              </a:solidFill>
              <a:latin typeface="+mn-ea"/>
            </a:endParaRPr>
          </a:p>
          <a:p>
            <a:r>
              <a:rPr lang="ja-JP" altLang="en-US" sz="1200" dirty="0">
                <a:solidFill>
                  <a:schemeClr val="tx2"/>
                </a:solidFill>
                <a:latin typeface="+mn-ea"/>
              </a:rPr>
              <a:t>■</a:t>
            </a:r>
            <a:r>
              <a:rPr lang="en-US" altLang="ja-JP" sz="1200" dirty="0">
                <a:solidFill>
                  <a:schemeClr val="tx2"/>
                </a:solidFill>
                <a:latin typeface="+mn-ea"/>
              </a:rPr>
              <a:t>E-</a:t>
            </a:r>
            <a:r>
              <a:rPr lang="ja-JP" altLang="en-US" sz="1200" dirty="0">
                <a:solidFill>
                  <a:schemeClr val="tx2"/>
                </a:solidFill>
                <a:latin typeface="+mn-ea"/>
              </a:rPr>
              <a:t>ラーニング受講方法</a:t>
            </a:r>
            <a:endParaRPr lang="en-US" altLang="ja-JP" sz="1200" dirty="0">
              <a:solidFill>
                <a:schemeClr val="tx2"/>
              </a:solidFill>
              <a:latin typeface="+mn-ea"/>
            </a:endParaRPr>
          </a:p>
          <a:p>
            <a:r>
              <a:rPr lang="en-US" altLang="ja-JP" sz="1200" dirty="0">
                <a:solidFill>
                  <a:schemeClr val="tx2"/>
                </a:solidFill>
                <a:latin typeface="+mn-ea"/>
              </a:rPr>
              <a:t> </a:t>
            </a:r>
            <a:r>
              <a:rPr lang="ja-JP" altLang="en-US" sz="1200" dirty="0">
                <a:solidFill>
                  <a:schemeClr val="tx2"/>
                </a:solidFill>
                <a:latin typeface="+mn-ea"/>
              </a:rPr>
              <a:t>　以下、</a:t>
            </a:r>
            <a:r>
              <a:rPr kumimoji="1" lang="ja-JP" altLang="en-US" sz="1200" dirty="0">
                <a:solidFill>
                  <a:schemeClr val="tx2"/>
                </a:solidFill>
                <a:latin typeface="+mn-ea"/>
              </a:rPr>
              <a:t>受講方法の案内に従い、必要情報を入力の上、受講を開始してください。</a:t>
            </a:r>
            <a:endParaRPr kumimoji="1" lang="en-US" altLang="ja-JP" sz="1200" dirty="0">
              <a:solidFill>
                <a:schemeClr val="tx2"/>
              </a:solidFill>
              <a:latin typeface="+mn-ea"/>
            </a:endParaRPr>
          </a:p>
          <a:p>
            <a:r>
              <a:rPr kumimoji="1" lang="en-US" altLang="ja-JP" sz="1200" dirty="0">
                <a:solidFill>
                  <a:schemeClr val="tx2"/>
                </a:solidFill>
                <a:latin typeface="+mn-ea"/>
              </a:rPr>
              <a:t> </a:t>
            </a:r>
            <a:r>
              <a:rPr kumimoji="1" lang="ja-JP" altLang="en-US" sz="1200" dirty="0">
                <a:solidFill>
                  <a:schemeClr val="tx2"/>
                </a:solidFill>
                <a:latin typeface="+mn-ea"/>
              </a:rPr>
              <a:t>　</a:t>
            </a:r>
            <a:r>
              <a:rPr lang="en" altLang="ja-JP" sz="1200" dirty="0">
                <a:latin typeface="+mn-ea"/>
                <a:hlinkClick r:id="rId5"/>
              </a:rPr>
              <a:t>https://info.cfo.jp/kensyu_annai.pdf</a:t>
            </a:r>
            <a:endParaRPr lang="en" altLang="ja-JP" sz="1200" dirty="0">
              <a:latin typeface="+mn-ea"/>
            </a:endParaRPr>
          </a:p>
          <a:p>
            <a:endParaRPr lang="en-US" altLang="ja-JP" sz="1200" dirty="0">
              <a:solidFill>
                <a:schemeClr val="tx2"/>
              </a:solidFill>
              <a:latin typeface="+mn-ea"/>
            </a:endParaRPr>
          </a:p>
          <a:p>
            <a:r>
              <a:rPr kumimoji="1" lang="ja-JP" altLang="en-US" sz="1200" dirty="0">
                <a:solidFill>
                  <a:schemeClr val="tx2"/>
                </a:solidFill>
                <a:latin typeface="+mn-ea"/>
              </a:rPr>
              <a:t>　</a:t>
            </a:r>
            <a:r>
              <a:rPr kumimoji="1" lang="en-US" altLang="ja-JP" sz="1200" dirty="0">
                <a:solidFill>
                  <a:schemeClr val="tx2"/>
                </a:solidFill>
                <a:latin typeface="+mn-ea"/>
              </a:rPr>
              <a:t> </a:t>
            </a:r>
            <a:r>
              <a:rPr kumimoji="1" lang="ja-JP" altLang="en-US" sz="1200" dirty="0">
                <a:solidFill>
                  <a:schemeClr val="tx2"/>
                </a:solidFill>
                <a:latin typeface="+mn-ea"/>
              </a:rPr>
              <a:t>＜受講に必要な専用コード番号＞</a:t>
            </a:r>
            <a:r>
              <a:rPr kumimoji="1" lang="en-US" altLang="ja-JP" sz="1200" dirty="0">
                <a:solidFill>
                  <a:schemeClr val="tx2"/>
                </a:solidFill>
                <a:latin typeface="+mn-ea"/>
              </a:rPr>
              <a:t> </a:t>
            </a:r>
          </a:p>
          <a:p>
            <a:r>
              <a:rPr lang="ja-JP" altLang="en-US" sz="1200" dirty="0">
                <a:solidFill>
                  <a:schemeClr val="tx2"/>
                </a:solidFill>
                <a:latin typeface="+mn-ea"/>
              </a:rPr>
              <a:t>　●●●●●●</a:t>
            </a:r>
            <a:endParaRPr lang="en-US" altLang="ja-JP" sz="1200" dirty="0">
              <a:solidFill>
                <a:schemeClr val="tx2"/>
              </a:solidFill>
              <a:latin typeface="+mn-ea"/>
            </a:endParaRPr>
          </a:p>
          <a:p>
            <a:r>
              <a:rPr kumimoji="1" lang="ja-JP" altLang="en-US" sz="1200" dirty="0">
                <a:solidFill>
                  <a:schemeClr val="tx2"/>
                </a:solidFill>
                <a:latin typeface="+mn-ea"/>
              </a:rPr>
              <a:t>　</a:t>
            </a:r>
            <a:r>
              <a:rPr kumimoji="1" lang="en-US" altLang="ja-JP" sz="1200" dirty="0">
                <a:solidFill>
                  <a:schemeClr val="tx2"/>
                </a:solidFill>
                <a:latin typeface="+mn-ea"/>
              </a:rPr>
              <a:t>※</a:t>
            </a:r>
            <a:r>
              <a:rPr kumimoji="1" lang="ja-JP" altLang="en-US" sz="1200" dirty="0">
                <a:solidFill>
                  <a:schemeClr val="tx2"/>
                </a:solidFill>
                <a:latin typeface="+mn-ea"/>
              </a:rPr>
              <a:t>専用コードはあなた専用の番号です。紛失しないよう管理してください。</a:t>
            </a:r>
            <a:endParaRPr kumimoji="1" lang="en-US" altLang="ja-JP" sz="1200" dirty="0">
              <a:solidFill>
                <a:schemeClr val="tx2"/>
              </a:solidFill>
              <a:latin typeface="+mn-ea"/>
            </a:endParaRPr>
          </a:p>
          <a:p>
            <a:endParaRPr lang="en-US" altLang="ja-JP" sz="1200" dirty="0">
              <a:solidFill>
                <a:schemeClr val="tx2"/>
              </a:solidFill>
              <a:latin typeface="+mn-ea"/>
            </a:endParaRPr>
          </a:p>
          <a:p>
            <a:r>
              <a:rPr kumimoji="1" lang="ja-JP" altLang="en-US" sz="1200" dirty="0">
                <a:solidFill>
                  <a:schemeClr val="tx2"/>
                </a:solidFill>
                <a:latin typeface="+mn-ea"/>
              </a:rPr>
              <a:t>■不明点がある場合は、以下を確認してください。</a:t>
            </a:r>
            <a:endParaRPr kumimoji="1" lang="en-US" altLang="ja-JP" sz="1200" dirty="0">
              <a:solidFill>
                <a:schemeClr val="tx2"/>
              </a:solidFill>
              <a:latin typeface="+mn-ea"/>
            </a:endParaRPr>
          </a:p>
          <a:p>
            <a:r>
              <a:rPr lang="ja-JP" altLang="en-US" sz="1200" dirty="0">
                <a:solidFill>
                  <a:schemeClr val="tx2"/>
                </a:solidFill>
                <a:latin typeface="+mn-ea"/>
              </a:rPr>
              <a:t>　</a:t>
            </a:r>
            <a:r>
              <a:rPr lang="en" altLang="ja-JP" sz="1200" dirty="0">
                <a:solidFill>
                  <a:schemeClr val="tx2"/>
                </a:solidFill>
                <a:latin typeface="+mn-ea"/>
              </a:rPr>
              <a:t> </a:t>
            </a:r>
            <a:r>
              <a:rPr lang="en" altLang="ja-JP" sz="1200" dirty="0">
                <a:solidFill>
                  <a:schemeClr val="tx2"/>
                </a:solidFill>
                <a:latin typeface="+mn-ea"/>
                <a:hlinkClick r:id="rId6"/>
              </a:rPr>
              <a:t>http://</a:t>
            </a:r>
            <a:r>
              <a:rPr lang="en" altLang="ja-JP" sz="1200" dirty="0" err="1">
                <a:solidFill>
                  <a:schemeClr val="tx2"/>
                </a:solidFill>
                <a:latin typeface="+mn-ea"/>
                <a:hlinkClick r:id="rId6"/>
              </a:rPr>
              <a:t>www.cfo.jp</a:t>
            </a:r>
            <a:r>
              <a:rPr lang="en" altLang="ja-JP" sz="1200" dirty="0">
                <a:solidFill>
                  <a:schemeClr val="tx2"/>
                </a:solidFill>
                <a:latin typeface="+mn-ea"/>
                <a:hlinkClick r:id="rId6"/>
              </a:rPr>
              <a:t>/</a:t>
            </a:r>
            <a:r>
              <a:rPr lang="en" altLang="ja-JP" sz="1200" dirty="0" err="1">
                <a:solidFill>
                  <a:schemeClr val="tx2"/>
                </a:solidFill>
                <a:latin typeface="+mn-ea"/>
                <a:hlinkClick r:id="rId6"/>
              </a:rPr>
              <a:t>faq</a:t>
            </a:r>
            <a:r>
              <a:rPr lang="en" altLang="ja-JP" sz="1200" dirty="0">
                <a:solidFill>
                  <a:schemeClr val="tx2"/>
                </a:solidFill>
                <a:latin typeface="+mn-ea"/>
                <a:hlinkClick r:id="rId6"/>
              </a:rPr>
              <a:t>/#anc_05</a:t>
            </a:r>
            <a:endParaRPr lang="en" altLang="ja-JP" sz="1200" dirty="0">
              <a:solidFill>
                <a:schemeClr val="tx2"/>
              </a:solidFill>
              <a:latin typeface="+mn-ea"/>
            </a:endParaRPr>
          </a:p>
          <a:p>
            <a:endParaRPr kumimoji="1" lang="en-US" altLang="ja-JP" sz="1200" dirty="0">
              <a:solidFill>
                <a:schemeClr val="tx2"/>
              </a:solidFill>
              <a:latin typeface="+mn-ea"/>
            </a:endParaRPr>
          </a:p>
          <a:p>
            <a:r>
              <a:rPr lang="en-US" altLang="ja-JP" sz="1200" dirty="0">
                <a:solidFill>
                  <a:schemeClr val="tx2"/>
                </a:solidFill>
                <a:latin typeface="+mn-ea"/>
              </a:rPr>
              <a:t>----------------------------------------------</a:t>
            </a:r>
          </a:p>
        </p:txBody>
      </p:sp>
      <p:sp>
        <p:nvSpPr>
          <p:cNvPr id="21" name="Text Placeholder 6">
            <a:extLst>
              <a:ext uri="{FF2B5EF4-FFF2-40B4-BE49-F238E27FC236}">
                <a16:creationId xmlns:a16="http://schemas.microsoft.com/office/drawing/2014/main" id="{11220D1A-CD91-9348-9277-D8A2D313C7F7}"/>
              </a:ext>
            </a:extLst>
          </p:cNvPr>
          <p:cNvSpPr txBox="1">
            <a:spLocks/>
          </p:cNvSpPr>
          <p:nvPr/>
        </p:nvSpPr>
        <p:spPr>
          <a:xfrm>
            <a:off x="1287600" y="250368"/>
            <a:ext cx="4875979" cy="337024"/>
          </a:xfrm>
          <a:prstGeom prst="rect">
            <a:avLst/>
          </a:prstGeom>
        </p:spPr>
        <p:txBody>
          <a:bodyPr vert="horz" lIns="91440" tIns="45720" rIns="91440" bIns="45720" rtlCol="0" anchor="ctr"/>
          <a:lstStyle>
            <a:defPPr>
              <a:defRPr lang="ja-JP"/>
            </a:defPPr>
            <a:lvl1pPr marL="0" algn="r" defTabSz="914400" rtl="0" eaLnBrk="1" latinLnBrk="0" hangingPunct="1">
              <a:defRPr kumimoji="1" sz="9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050" dirty="0">
                <a:solidFill>
                  <a:schemeClr val="tx1"/>
                </a:solidFill>
              </a:rPr>
              <a:t>※</a:t>
            </a:r>
            <a:r>
              <a:rPr lang="ja-JP" altLang="en-US" sz="1050">
                <a:solidFill>
                  <a:schemeClr val="tx1"/>
                </a:solidFill>
              </a:rPr>
              <a:t>コピーして、●●の部分に情報追記の上お使いください。</a:t>
            </a:r>
            <a:endParaRPr lang="ja-JP" altLang="en-US" sz="1050" dirty="0">
              <a:solidFill>
                <a:schemeClr val="tx1"/>
              </a:solidFill>
            </a:endParaRPr>
          </a:p>
        </p:txBody>
      </p:sp>
      <p:sp>
        <p:nvSpPr>
          <p:cNvPr id="12" name="スライド番号プレースホルダー 3">
            <a:extLst>
              <a:ext uri="{FF2B5EF4-FFF2-40B4-BE49-F238E27FC236}">
                <a16:creationId xmlns:a16="http://schemas.microsoft.com/office/drawing/2014/main" id="{152AAB87-8E46-7F4B-9CB9-094D309FBD27}"/>
              </a:ext>
            </a:extLst>
          </p:cNvPr>
          <p:cNvSpPr>
            <a:spLocks noGrp="1"/>
          </p:cNvSpPr>
          <p:nvPr>
            <p:ph type="sldNum" sz="quarter" idx="12"/>
          </p:nvPr>
        </p:nvSpPr>
        <p:spPr>
          <a:xfrm>
            <a:off x="5347606" y="9654363"/>
            <a:ext cx="1543050" cy="281233"/>
          </a:xfrm>
        </p:spPr>
        <p:txBody>
          <a:bodyPr/>
          <a:lstStyle/>
          <a:p>
            <a:fld id="{5E682930-8833-5343-AED5-C10F2E0ADBE7}" type="slidenum">
              <a:rPr lang="ja-JP" altLang="en-US" sz="1050" smtClean="0"/>
              <a:pPr/>
              <a:t>9</a:t>
            </a:fld>
            <a:endParaRPr lang="ja-JP" altLang="en-US" sz="1050"/>
          </a:p>
        </p:txBody>
      </p:sp>
    </p:spTree>
    <p:extLst>
      <p:ext uri="{BB962C8B-B14F-4D97-AF65-F5344CB8AC3E}">
        <p14:creationId xmlns:p14="http://schemas.microsoft.com/office/powerpoint/2010/main" val="206705692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465</TotalTime>
  <Words>2707</Words>
  <Application>Microsoft Office PowerPoint</Application>
  <PresentationFormat>A4 210 x 297 mm</PresentationFormat>
  <Paragraphs>273</Paragraphs>
  <Slides>13</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13</vt:i4>
      </vt:variant>
    </vt:vector>
  </HeadingPairs>
  <TitlesOfParts>
    <vt:vector size="19" baseType="lpstr">
      <vt:lpstr>游ゴシック</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吉田 隼平</dc:creator>
  <cp:lastModifiedBy>吉田 隼平</cp:lastModifiedBy>
  <cp:revision>69</cp:revision>
  <dcterms:created xsi:type="dcterms:W3CDTF">2018-10-15T08:28:35Z</dcterms:created>
  <dcterms:modified xsi:type="dcterms:W3CDTF">2021-04-20T07:49:17Z</dcterms:modified>
</cp:coreProperties>
</file>